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8" r:id="rId2"/>
    <p:sldId id="326" r:id="rId3"/>
    <p:sldId id="403" r:id="rId4"/>
    <p:sldId id="405" r:id="rId5"/>
    <p:sldId id="406" r:id="rId6"/>
    <p:sldId id="407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  <p:sldId id="421" r:id="rId17"/>
    <p:sldId id="422" r:id="rId18"/>
    <p:sldId id="423" r:id="rId19"/>
    <p:sldId id="424" r:id="rId20"/>
    <p:sldId id="426" r:id="rId21"/>
    <p:sldId id="425" r:id="rId22"/>
    <p:sldId id="427" r:id="rId23"/>
    <p:sldId id="429" r:id="rId24"/>
    <p:sldId id="430" r:id="rId25"/>
    <p:sldId id="431" r:id="rId26"/>
    <p:sldId id="433" r:id="rId27"/>
    <p:sldId id="434" r:id="rId28"/>
    <p:sldId id="432" r:id="rId29"/>
    <p:sldId id="435" r:id="rId30"/>
    <p:sldId id="436" r:id="rId31"/>
    <p:sldId id="428" r:id="rId32"/>
    <p:sldId id="438" r:id="rId33"/>
    <p:sldId id="439" r:id="rId34"/>
    <p:sldId id="440" r:id="rId35"/>
    <p:sldId id="441" r:id="rId36"/>
    <p:sldId id="437" r:id="rId37"/>
    <p:sldId id="442" r:id="rId38"/>
    <p:sldId id="444" r:id="rId39"/>
    <p:sldId id="443" r:id="rId40"/>
    <p:sldId id="445" r:id="rId41"/>
    <p:sldId id="447" r:id="rId42"/>
    <p:sldId id="448" r:id="rId43"/>
    <p:sldId id="449" r:id="rId44"/>
    <p:sldId id="450" r:id="rId45"/>
    <p:sldId id="446" r:id="rId46"/>
    <p:sldId id="454" r:id="rId47"/>
    <p:sldId id="451" r:id="rId48"/>
    <p:sldId id="455" r:id="rId49"/>
    <p:sldId id="452" r:id="rId50"/>
    <p:sldId id="456" r:id="rId51"/>
    <p:sldId id="453" r:id="rId52"/>
    <p:sldId id="458" r:id="rId53"/>
    <p:sldId id="45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CC"/>
    <a:srgbClr val="A3DFEB"/>
    <a:srgbClr val="F99C3B"/>
    <a:srgbClr val="B9D536"/>
    <a:srgbClr val="F15B5D"/>
    <a:srgbClr val="EDD62D"/>
    <a:srgbClr val="CBCC66"/>
    <a:srgbClr val="547F71"/>
    <a:srgbClr val="F37A8F"/>
    <a:srgbClr val="394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6047" autoAdjust="0"/>
    <p:restoredTop sz="94660"/>
  </p:normalViewPr>
  <p:slideViewPr>
    <p:cSldViewPr snapToGrid="0">
      <p:cViewPr>
        <p:scale>
          <a:sx n="81" d="100"/>
          <a:sy n="81" d="100"/>
        </p:scale>
        <p:origin x="-822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2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6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16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5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1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4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8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7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10352-1206-4AC8-987B-9372C527D03E}" type="datetimeFigureOut">
              <a:rPr lang="en-US" smtClean="0"/>
              <a:t>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896FB-FB40-46B2-B5E0-4C7E00A60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641" y="282388"/>
            <a:ext cx="8807823" cy="3442447"/>
          </a:xfrm>
          <a:prstGeom prst="rect">
            <a:avLst/>
          </a:prstGeom>
          <a:solidFill>
            <a:srgbClr val="F99C3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0612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KG HAPPY" panose="02000000000000000000" pitchFamily="2" charset="0"/>
              </a:rPr>
              <a:t>Mexico, Brazil, Venezuela, &amp; Cuba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KG HAPPY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641" y="3186313"/>
            <a:ext cx="880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G Payphone" panose="02000000000000000000" pitchFamily="2" charset="0"/>
              </a:rPr>
              <a:t>Presentation, Graphic Organizers, &amp; Activities</a:t>
            </a:r>
            <a:endParaRPr lang="en-US" sz="2800" dirty="0">
              <a:latin typeface="KG Payphone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0255" y="281848"/>
            <a:ext cx="878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KG Eyes Wide Open" panose="02000506000000020004" pitchFamily="2" charset="0"/>
              </a:rPr>
              <a:t>Location, Climate, &amp; Natural Resources of</a:t>
            </a:r>
            <a:endParaRPr lang="en-US" sz="4800" dirty="0">
              <a:latin typeface="KG Eyes Wide Open" panose="02000506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4" y="3956565"/>
            <a:ext cx="2787567" cy="21031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89" y="5166828"/>
            <a:ext cx="2062440" cy="155448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" y="5360469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771" y="3956565"/>
            <a:ext cx="2428762" cy="1828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628" y="3956565"/>
            <a:ext cx="2435991" cy="1828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652" y="5166828"/>
            <a:ext cx="2065500" cy="155448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2822" y="5166828"/>
            <a:ext cx="1041439" cy="155448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5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5126"/>
            <a:ext cx="8092270" cy="60692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43728" y="5741323"/>
            <a:ext cx="7656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Chiapas (Mexican state)</a:t>
            </a:r>
          </a:p>
        </p:txBody>
      </p:sp>
    </p:spTree>
    <p:extLst>
      <p:ext uri="{BB962C8B-B14F-4D97-AF65-F5344CB8AC3E}">
        <p14:creationId xmlns:p14="http://schemas.microsoft.com/office/powerpoint/2010/main" val="302996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42170" y="0"/>
            <a:ext cx="841089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Oil is one of the top exports: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Exports 1.7 million barrels/day.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Money from oil sales provides 1/3 of government’s budget.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Mexico is one of the world’s top producers of silver.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Other exports include fruits, vegetables, coffee, &amp; cotton.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Tourism is also a major industry.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0704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09472" y="0"/>
            <a:ext cx="84762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Most people live in central Mexico: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Arable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farmland with enough rain to grow crops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Many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manufacturing centers are located here (provide jobs to 75% of the country’s population)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Urban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77%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Rural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23%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0353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5" y="668740"/>
            <a:ext cx="8229600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998068" y="668740"/>
            <a:ext cx="865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32950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4" y="690563"/>
            <a:ext cx="8229600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-1929829" y="690563"/>
            <a:ext cx="865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Mexico City</a:t>
            </a:r>
          </a:p>
        </p:txBody>
      </p:sp>
    </p:spTree>
    <p:extLst>
      <p:ext uri="{BB962C8B-B14F-4D97-AF65-F5344CB8AC3E}">
        <p14:creationId xmlns:p14="http://schemas.microsoft.com/office/powerpoint/2010/main" val="31108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936222" y="0"/>
            <a:ext cx="742280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Mexico has a mix of new and old industries.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Recently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expanded railroads, airports, and electric generating 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7 major seaports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Exports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oil, manufactured goods, silver, fruits, vegetables, coffee, &amp; cotton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Tourism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15777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685800" y="548640"/>
            <a:ext cx="7772400" cy="5760720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844062" y="685800"/>
            <a:ext cx="7512148" cy="5486400"/>
          </a:xfrm>
          <a:prstGeom prst="ellipse">
            <a:avLst/>
          </a:prstGeom>
          <a:solidFill>
            <a:srgbClr val="66CCCC">
              <a:alpha val="9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7555" y="2590719"/>
            <a:ext cx="7625164" cy="16850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Venezuela</a:t>
            </a:r>
            <a:endParaRPr lang="en-US" sz="105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975889" y="0"/>
            <a:ext cx="5343450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Venezuela is in the northeast part of South America, just north of equator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has coasts on Caribbean Sea and Atlantic Ocean.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This gives it easy access to trade with other countries.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nearby Panama Canal provides a shortcut to the Pacific to trade with Asian countries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There are mountains in the north and south, so only about 3% of the land is arable.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4358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3" y="0"/>
            <a:ext cx="6270161" cy="6858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3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129" y="0"/>
            <a:ext cx="63917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5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9204" y="336176"/>
            <a:ext cx="8841922" cy="622598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375683" y="550711"/>
            <a:ext cx="8625443" cy="896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050" dirty="0">
              <a:latin typeface="KG Second Chances Soli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3300" dirty="0" smtClean="0">
                <a:latin typeface="KG Second Chances Solid" panose="02000000000000000000" pitchFamily="2" charset="0"/>
              </a:rPr>
              <a:t>STANDARDS:</a:t>
            </a:r>
            <a:endParaRPr lang="en-US" sz="3600" dirty="0"/>
          </a:p>
          <a:p>
            <a:r>
              <a:rPr lang="en-US" sz="3200" b="1" dirty="0" smtClean="0">
                <a:latin typeface="KG First Time In Forever" panose="02000506000000020003" pitchFamily="2" charset="0"/>
              </a:rPr>
              <a:t>SS6G3 </a:t>
            </a:r>
            <a:r>
              <a:rPr lang="en-US" sz="3200" b="1" dirty="0">
                <a:latin typeface="KG First Time In Forever" panose="02000506000000020003" pitchFamily="2" charset="0"/>
              </a:rPr>
              <a:t>The student will explain the impact of location, climate, distribution of natural resources, and population distribution on Latin America and the Caribbean. </a:t>
            </a:r>
            <a:endParaRPr lang="en-US" sz="3200" dirty="0">
              <a:latin typeface="KG First Time In Forever" panose="02000506000000020003" pitchFamily="2" charset="0"/>
            </a:endParaRPr>
          </a:p>
          <a:p>
            <a:r>
              <a:rPr lang="en-US" sz="3200" dirty="0">
                <a:latin typeface="KG First Time In Forever" panose="02000506000000020003" pitchFamily="2" charset="0"/>
              </a:rPr>
              <a:t>a. Compare how the location, climate, and natural resources of Mexico and Venezuela affect where people live and how they trade. </a:t>
            </a:r>
          </a:p>
          <a:p>
            <a:r>
              <a:rPr lang="en-US" sz="3200" dirty="0">
                <a:latin typeface="KG First Time In Forever" panose="02000506000000020003" pitchFamily="2" charset="0"/>
              </a:rPr>
              <a:t>b. Compare how the location, climate, and natural resources of Brazil and Cuba affect where people live and how they trade. </a:t>
            </a:r>
          </a:p>
          <a:p>
            <a:pPr marL="514350" indent="-514350">
              <a:buAutoNum type="alphaLcPeriod"/>
            </a:pPr>
            <a:endParaRPr lang="en-US" sz="2800" dirty="0">
              <a:latin typeface="KG First Time In Forever" panose="0200050600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100" dirty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7235" y="6665567"/>
            <a:ext cx="2653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0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32095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228363" y="0"/>
            <a:ext cx="4838504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  <a:endParaRPr lang="en-US" sz="8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Venezuela has a hot, tropical climate.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cooler in the mountains.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Rain varies by region (16 inches on the coast; over 100 inches in the mountains).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13446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4" y="180201"/>
            <a:ext cx="8534400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7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1114425"/>
            <a:ext cx="8229600" cy="46291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5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42170" y="0"/>
            <a:ext cx="841089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Venezuela is the sixth-largest oil exporter in the world.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produces 2.8 million barrels/day.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90% of the money the government makes on trade comes from oil exports.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Farming provides jobs for 10% of the population.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0756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4" y="471675"/>
            <a:ext cx="7315200" cy="5852161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7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09472" y="0"/>
            <a:ext cx="84762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Urban</a:t>
            </a: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88%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Rural</a:t>
            </a: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12%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Caracas is the largest city</a:t>
            </a:r>
            <a:r>
              <a:rPr lang="en-US" sz="4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Most people live in the northern highlands, along the coast.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7583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947"/>
            <a:ext cx="9144000" cy="4238106"/>
          </a:xfr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5750" y="12091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Caracas</a:t>
            </a:r>
          </a:p>
        </p:txBody>
      </p:sp>
    </p:spTree>
    <p:extLst>
      <p:ext uri="{BB962C8B-B14F-4D97-AF65-F5344CB8AC3E}">
        <p14:creationId xmlns:p14="http://schemas.microsoft.com/office/powerpoint/2010/main" val="6605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8" y="365126"/>
            <a:ext cx="8229600" cy="61722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9601" y="36512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Caracas</a:t>
            </a:r>
          </a:p>
        </p:txBody>
      </p:sp>
    </p:spTree>
    <p:extLst>
      <p:ext uri="{BB962C8B-B14F-4D97-AF65-F5344CB8AC3E}">
        <p14:creationId xmlns:p14="http://schemas.microsoft.com/office/powerpoint/2010/main" val="32680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936222" y="0"/>
            <a:ext cx="742280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90% of money made on exports comes from oil.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4 major seaports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Other exports: bauxite and aluminum, steel, chemicals, agricultural products, basic manufactures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Tourism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427148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685800" y="548640"/>
            <a:ext cx="7772400" cy="5760720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844062" y="685800"/>
            <a:ext cx="7512148" cy="5486400"/>
          </a:xfrm>
          <a:prstGeom prst="ellipse">
            <a:avLst/>
          </a:prstGeom>
          <a:solidFill>
            <a:srgbClr val="66CCCC">
              <a:alpha val="9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3194" y="2590719"/>
            <a:ext cx="3893887" cy="16850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Cuba</a:t>
            </a:r>
            <a:endParaRPr lang="en-US" sz="105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2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1237957" y="0"/>
            <a:ext cx="6763043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426385" y="1555051"/>
            <a:ext cx="6455037" cy="318548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75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1397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Mexico,</a:t>
            </a:r>
          </a:p>
          <a:p>
            <a:pPr algn="ctr"/>
            <a:r>
              <a:rPr lang="en-US" sz="675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1397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Venezuela,</a:t>
            </a:r>
          </a:p>
          <a:p>
            <a:pPr algn="ctr"/>
            <a:r>
              <a:rPr lang="en-US" sz="6750" b="1" dirty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1397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Cuba, &amp; Brazil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2699" y="108501"/>
            <a:ext cx="6488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Location, Climate</a:t>
            </a:r>
            <a:r>
              <a:rPr lang="en-US" sz="4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, &amp; </a:t>
            </a:r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Natural </a:t>
            </a:r>
            <a:r>
              <a:rPr lang="en-US" sz="4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Resources of</a:t>
            </a:r>
            <a:endParaRPr lang="en-US" sz="4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7638" y="5338871"/>
            <a:ext cx="6488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Where People Live</a:t>
            </a:r>
          </a:p>
          <a:p>
            <a:pPr algn="ctr"/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&amp; How They Trade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74" y="5205802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1343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975889" y="0"/>
            <a:ext cx="5343450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Cuba is an island 90 miles south of Florida, in the Caribbean Sea.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only 700 miles long.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 the largest island in the West Indies.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location on ocean trading routes has been an important influence on its history and economy.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03034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1165859"/>
            <a:ext cx="9144000" cy="452628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7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228363" y="0"/>
            <a:ext cx="4838504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  <a:endParaRPr lang="en-US" sz="8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climate is tropical but moderated by trade winds.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(It’s warm-to-hot all year long, but the winds provide relief from the heat.)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There’s a rainy season from May to October and a dry season from November to April.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Cuba is a target for hurricanes.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Hurricane season runs from June to November.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21167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4" y="246122"/>
            <a:ext cx="8534400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6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4" y="246122"/>
            <a:ext cx="8538140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2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5497" y="0"/>
            <a:ext cx="916423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  <a:endParaRPr lang="en-US" sz="7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28% of Cuba’s land is arable.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most important export is sugar cane.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Other exports include: coffee, fish, fruits, &amp; tobacco.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Tourism is a fast-growing industry.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41781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3999" cy="53086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06561" y="82550"/>
            <a:ext cx="69877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Sugar </a:t>
            </a:r>
            <a:r>
              <a:rPr lang="en-US" sz="33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</a:t>
            </a:r>
            <a:r>
              <a:rPr lang="en-US" sz="33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ane Farm</a:t>
            </a:r>
          </a:p>
        </p:txBody>
      </p:sp>
    </p:spTree>
    <p:extLst>
      <p:ext uri="{BB962C8B-B14F-4D97-AF65-F5344CB8AC3E}">
        <p14:creationId xmlns:p14="http://schemas.microsoft.com/office/powerpoint/2010/main" val="416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4" y="228600"/>
            <a:ext cx="8534400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8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09472" y="0"/>
            <a:ext cx="84762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Urban</a:t>
            </a:r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76%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Rural</a:t>
            </a:r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24%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Havana is the largest city.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20% of Cubans live in Havana.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3566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4" y="791329"/>
            <a:ext cx="8229600" cy="518979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46138" y="791329"/>
            <a:ext cx="822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</p:spTree>
    <p:extLst>
      <p:ext uri="{BB962C8B-B14F-4D97-AF65-F5344CB8AC3E}">
        <p14:creationId xmlns:p14="http://schemas.microsoft.com/office/powerpoint/2010/main" val="42159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685800" y="548640"/>
            <a:ext cx="7772400" cy="5760720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844062" y="685800"/>
            <a:ext cx="7512148" cy="5486400"/>
          </a:xfrm>
          <a:prstGeom prst="ellipse">
            <a:avLst/>
          </a:prstGeom>
          <a:solidFill>
            <a:srgbClr val="66CCCC">
              <a:alpha val="9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2668" y="2590719"/>
            <a:ext cx="5614935" cy="16850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27169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2" y="655094"/>
            <a:ext cx="8229600" cy="54881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04944" y="655093"/>
            <a:ext cx="8229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Havana</a:t>
            </a:r>
          </a:p>
        </p:txBody>
      </p:sp>
    </p:spTree>
    <p:extLst>
      <p:ext uri="{BB962C8B-B14F-4D97-AF65-F5344CB8AC3E}">
        <p14:creationId xmlns:p14="http://schemas.microsoft.com/office/powerpoint/2010/main" val="373112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06772" y="0"/>
            <a:ext cx="808170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  <a:endParaRPr lang="en-US" sz="7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3 major seaports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Exports: sugar, nickel, tobacco, fish, medical products, citrus, coffee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Tourism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Venezuela is Cuba’s largest trading partner; it sells oil to Cuba at a reduced price.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2402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06772" y="0"/>
            <a:ext cx="808170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  <a:endParaRPr lang="en-US" sz="7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Communist government of the Soviet Union helped support Cuba for many years.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When it collapsed in 1991, Cuba faced difficult times.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Trade from other countries does not bring in enough money to meet needs of Cuba’s people.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Government sometimes orders businesses &amp; factories to close.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also </a:t>
            </a: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orders </a:t>
            </a:r>
            <a:r>
              <a:rPr lang="en-US" sz="2900" i="1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blackouts</a:t>
            </a: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—times when all electricity is cut off in order to save electricity.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18624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685800" y="548640"/>
            <a:ext cx="7772400" cy="5760720"/>
          </a:xfrm>
          <a:prstGeom prst="ellipse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844062" y="685800"/>
            <a:ext cx="7512148" cy="5486400"/>
          </a:xfrm>
          <a:prstGeom prst="ellipse">
            <a:avLst/>
          </a:prstGeom>
          <a:solidFill>
            <a:srgbClr val="66CCCC">
              <a:alpha val="9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6602" y="2590719"/>
            <a:ext cx="4067075" cy="168507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Brazil</a:t>
            </a:r>
            <a:endParaRPr lang="en-US" sz="105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975889" y="0"/>
            <a:ext cx="5343450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Brazil is on the eastern side of South America, along the coast of the Atlantic Ocean.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shares a border with nearly every country in South America!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Amazon River and other large rivers stretch across Brazil.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0711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423" t="5260" b="2658"/>
          <a:stretch/>
        </p:blipFill>
        <p:spPr>
          <a:xfrm>
            <a:off x="457194" y="1170947"/>
            <a:ext cx="8229600" cy="451610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228363" y="0"/>
            <a:ext cx="4838504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  <a:endParaRPr lang="en-US" sz="8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Brazil’s location on the equator gives it the climate needed to support one of the world’s largest rain forests.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Its climate is mostly hot and tropical.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400" dirty="0">
              <a:solidFill>
                <a:srgbClr val="FF0000"/>
              </a:solidFill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the south, the climate is temperate (mild).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5411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684460"/>
            <a:ext cx="8229600" cy="548907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1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42169" y="0"/>
            <a:ext cx="841089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Natural Resources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36" y="1243179"/>
            <a:ext cx="779877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Only 7% of land is arable, but Brazil makes the most of this resource.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Farmers grow 1/3</a:t>
            </a:r>
            <a:r>
              <a:rPr lang="en-US" sz="3400" baseline="30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rd</a:t>
            </a: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 of the world’s coffee, and lead the world in production of oranges, papayas, sugar cane, and soybeans.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Only the US exports more farm products than Brazil.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18337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9911" y="0"/>
            <a:ext cx="7172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Coffee Plantation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1665159"/>
            <a:ext cx="9144000" cy="348386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9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1975889" y="0"/>
            <a:ext cx="5343450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225" y="1423467"/>
            <a:ext cx="779877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south of the US, east of the Pacific Ocean, and west of the Gulf of Mexico &amp; Caribbean Sea.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great that it’s located between major bodies of water because: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Great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opportunities for trading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Can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easily ship goods around the world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Another advantage: close to US, so trade between two countries is convenient.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16754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09472" y="0"/>
            <a:ext cx="84762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Where People Live</a:t>
            </a:r>
            <a:endParaRPr lang="en-US" sz="66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Urban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84%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Rural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16%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the most populated country in Latin America.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the largest Portuguese-speaking country in the world.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Most Brazilians live along the coasts; 80% live within 200 miles of the ocean.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3586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696036"/>
            <a:ext cx="8229600" cy="546592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4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4" y="685457"/>
            <a:ext cx="8229600" cy="548708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9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06772" y="0"/>
            <a:ext cx="808170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How They Trade</a:t>
            </a:r>
            <a:endParaRPr lang="en-US" sz="7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049191"/>
            <a:ext cx="77987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Urban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84%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Rural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: 16%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the most populated country in Latin America.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It’s the largest Portuguese-speaking country in the world.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Most Brazilians live along the coasts; 80% live within 200 miles of the ocean.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34320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857250"/>
            <a:ext cx="9144009" cy="5143500"/>
          </a:xfrm>
        </p:spPr>
      </p:pic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28914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685801" y="0"/>
            <a:ext cx="7923626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228363" y="0"/>
            <a:ext cx="4838504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99C3B"/>
                </a:solidFill>
                <a:effectLst>
                  <a:glow rad="63500">
                    <a:srgbClr val="B9D53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Climate</a:t>
            </a:r>
            <a:endParaRPr lang="en-US" sz="8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99C3B"/>
              </a:solidFill>
              <a:effectLst>
                <a:glow rad="63500">
                  <a:srgbClr val="B9D53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25" y="1423467"/>
            <a:ext cx="7798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Mexico, the climate varies according to location: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northern part is mostly desert (hot).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beaches have a tropical climate.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Mountains and plains have a more mild climate.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967" y="6645780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</p:spTree>
    <p:extLst>
      <p:ext uri="{BB962C8B-B14F-4D97-AF65-F5344CB8AC3E}">
        <p14:creationId xmlns:p14="http://schemas.microsoft.com/office/powerpoint/2010/main" val="41379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88157"/>
            <a:ext cx="8136114" cy="610208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140919" y="375182"/>
            <a:ext cx="8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Chihuahua (Mexican state</a:t>
            </a:r>
            <a:r>
              <a:rPr lang="en-US" sz="2475" dirty="0">
                <a:latin typeface="KBScaredStraight" panose="02000603000000000000" pitchFamily="2" charset="0"/>
                <a:ea typeface="KBScaredStraight" panose="02000603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87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A2E4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-10" y="0"/>
            <a:ext cx="9144009" cy="6858000"/>
          </a:xfrm>
          <a:prstGeom prst="rect">
            <a:avLst/>
          </a:prstGeom>
          <a:solidFill>
            <a:srgbClr val="66CCCC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0" y="6646922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57250"/>
            <a:ext cx="7715250" cy="51435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2700" y="940039"/>
            <a:ext cx="648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Sierra Madre Occidental</a:t>
            </a:r>
          </a:p>
        </p:txBody>
      </p:sp>
    </p:spTree>
    <p:extLst>
      <p:ext uri="{BB962C8B-B14F-4D97-AF65-F5344CB8AC3E}">
        <p14:creationId xmlns:p14="http://schemas.microsoft.com/office/powerpoint/2010/main" val="1720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1270</Words>
  <Application>Microsoft Office PowerPoint</Application>
  <PresentationFormat>On-screen Show (4:3)</PresentationFormat>
  <Paragraphs>242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Windows User</cp:lastModifiedBy>
  <cp:revision>111</cp:revision>
  <dcterms:created xsi:type="dcterms:W3CDTF">2014-12-29T15:18:45Z</dcterms:created>
  <dcterms:modified xsi:type="dcterms:W3CDTF">2016-01-15T00:36:44Z</dcterms:modified>
</cp:coreProperties>
</file>