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90" r:id="rId32"/>
    <p:sldId id="291" r:id="rId33"/>
    <p:sldId id="292" r:id="rId34"/>
    <p:sldId id="293" r:id="rId35"/>
    <p:sldId id="294" r:id="rId36"/>
    <p:sldId id="295" r:id="rId37"/>
    <p:sldId id="286" r:id="rId38"/>
    <p:sldId id="287" r:id="rId39"/>
    <p:sldId id="288" r:id="rId40"/>
    <p:sldId id="289" r:id="rId41"/>
    <p:sldId id="296" r:id="rId42"/>
    <p:sldId id="297" r:id="rId43"/>
    <p:sldId id="298" r:id="rId44"/>
    <p:sldId id="299" r:id="rId45"/>
    <p:sldId id="300" r:id="rId46"/>
    <p:sldId id="301"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614D1D30-B9BF-47F2-8F9F-52139DC3D431}" type="datetimeFigureOut">
              <a:rPr lang="en-US" smtClean="0"/>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79A46-612A-44A7-9645-21CE40034564}" type="slidenum">
              <a:rPr lang="en-US" smtClean="0"/>
              <a:t>‹#›</a:t>
            </a:fld>
            <a:endParaRPr lang="en-US"/>
          </a:p>
        </p:txBody>
      </p:sp>
    </p:spTree>
    <p:extLst>
      <p:ext uri="{BB962C8B-B14F-4D97-AF65-F5344CB8AC3E}">
        <p14:creationId xmlns:p14="http://schemas.microsoft.com/office/powerpoint/2010/main" val="1651755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614D1D30-B9BF-47F2-8F9F-52139DC3D431}" type="datetimeFigureOut">
              <a:rPr lang="en-US" smtClean="0"/>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79A46-612A-44A7-9645-21CE40034564}" type="slidenum">
              <a:rPr lang="en-US" smtClean="0"/>
              <a:t>‹#›</a:t>
            </a:fld>
            <a:endParaRPr lang="en-US"/>
          </a:p>
        </p:txBody>
      </p:sp>
    </p:spTree>
    <p:extLst>
      <p:ext uri="{BB962C8B-B14F-4D97-AF65-F5344CB8AC3E}">
        <p14:creationId xmlns:p14="http://schemas.microsoft.com/office/powerpoint/2010/main" val="848809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614D1D30-B9BF-47F2-8F9F-52139DC3D431}" type="datetimeFigureOut">
              <a:rPr lang="en-US" smtClean="0"/>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79A46-612A-44A7-9645-21CE40034564}" type="slidenum">
              <a:rPr lang="en-US" smtClean="0"/>
              <a:t>‹#›</a:t>
            </a:fld>
            <a:endParaRPr lang="en-US"/>
          </a:p>
        </p:txBody>
      </p:sp>
    </p:spTree>
    <p:extLst>
      <p:ext uri="{BB962C8B-B14F-4D97-AF65-F5344CB8AC3E}">
        <p14:creationId xmlns:p14="http://schemas.microsoft.com/office/powerpoint/2010/main" val="1332544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614D1D30-B9BF-47F2-8F9F-52139DC3D431}" type="datetimeFigureOut">
              <a:rPr lang="en-US" smtClean="0"/>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79A46-612A-44A7-9645-21CE40034564}" type="slidenum">
              <a:rPr lang="en-US" smtClean="0"/>
              <a:t>‹#›</a:t>
            </a:fld>
            <a:endParaRPr lang="en-US"/>
          </a:p>
        </p:txBody>
      </p:sp>
    </p:spTree>
    <p:extLst>
      <p:ext uri="{BB962C8B-B14F-4D97-AF65-F5344CB8AC3E}">
        <p14:creationId xmlns:p14="http://schemas.microsoft.com/office/powerpoint/2010/main" val="1313625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4D1D30-B9BF-47F2-8F9F-52139DC3D431}" type="datetimeFigureOut">
              <a:rPr lang="en-US" smtClean="0"/>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79A46-612A-44A7-9645-21CE40034564}" type="slidenum">
              <a:rPr lang="en-US" smtClean="0"/>
              <a:t>‹#›</a:t>
            </a:fld>
            <a:endParaRPr lang="en-US"/>
          </a:p>
        </p:txBody>
      </p:sp>
    </p:spTree>
    <p:extLst>
      <p:ext uri="{BB962C8B-B14F-4D97-AF65-F5344CB8AC3E}">
        <p14:creationId xmlns:p14="http://schemas.microsoft.com/office/powerpoint/2010/main" val="3250197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614D1D30-B9BF-47F2-8F9F-52139DC3D431}" type="datetimeFigureOut">
              <a:rPr lang="en-US" smtClean="0"/>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C79A46-612A-44A7-9645-21CE40034564}" type="slidenum">
              <a:rPr lang="en-US" smtClean="0"/>
              <a:t>‹#›</a:t>
            </a:fld>
            <a:endParaRPr lang="en-US"/>
          </a:p>
        </p:txBody>
      </p:sp>
    </p:spTree>
    <p:extLst>
      <p:ext uri="{BB962C8B-B14F-4D97-AF65-F5344CB8AC3E}">
        <p14:creationId xmlns:p14="http://schemas.microsoft.com/office/powerpoint/2010/main" val="3018701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614D1D30-B9BF-47F2-8F9F-52139DC3D431}" type="datetimeFigureOut">
              <a:rPr lang="en-US" smtClean="0"/>
              <a:t>8/9/2017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C79A46-612A-44A7-9645-21CE40034564}" type="slidenum">
              <a:rPr lang="en-US" smtClean="0"/>
              <a:t>‹#›</a:t>
            </a:fld>
            <a:endParaRPr lang="en-US"/>
          </a:p>
        </p:txBody>
      </p:sp>
    </p:spTree>
    <p:extLst>
      <p:ext uri="{BB962C8B-B14F-4D97-AF65-F5344CB8AC3E}">
        <p14:creationId xmlns:p14="http://schemas.microsoft.com/office/powerpoint/2010/main" val="2158671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614D1D30-B9BF-47F2-8F9F-52139DC3D431}" type="datetimeFigureOut">
              <a:rPr lang="en-US" smtClean="0"/>
              <a:t>8/9/2017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C79A46-612A-44A7-9645-21CE40034564}" type="slidenum">
              <a:rPr lang="en-US" smtClean="0"/>
              <a:t>‹#›</a:t>
            </a:fld>
            <a:endParaRPr lang="en-US"/>
          </a:p>
        </p:txBody>
      </p:sp>
    </p:spTree>
    <p:extLst>
      <p:ext uri="{BB962C8B-B14F-4D97-AF65-F5344CB8AC3E}">
        <p14:creationId xmlns:p14="http://schemas.microsoft.com/office/powerpoint/2010/main" val="3899269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4D1D30-B9BF-47F2-8F9F-52139DC3D431}" type="datetimeFigureOut">
              <a:rPr lang="en-US" smtClean="0"/>
              <a:t>8/9/2017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C79A46-612A-44A7-9645-21CE40034564}" type="slidenum">
              <a:rPr lang="en-US" smtClean="0"/>
              <a:t>‹#›</a:t>
            </a:fld>
            <a:endParaRPr lang="en-US"/>
          </a:p>
        </p:txBody>
      </p:sp>
    </p:spTree>
    <p:extLst>
      <p:ext uri="{BB962C8B-B14F-4D97-AF65-F5344CB8AC3E}">
        <p14:creationId xmlns:p14="http://schemas.microsoft.com/office/powerpoint/2010/main" val="996653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4D1D30-B9BF-47F2-8F9F-52139DC3D431}" type="datetimeFigureOut">
              <a:rPr lang="en-US" smtClean="0"/>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C79A46-612A-44A7-9645-21CE40034564}" type="slidenum">
              <a:rPr lang="en-US" smtClean="0"/>
              <a:t>‹#›</a:t>
            </a:fld>
            <a:endParaRPr lang="en-US"/>
          </a:p>
        </p:txBody>
      </p:sp>
    </p:spTree>
    <p:extLst>
      <p:ext uri="{BB962C8B-B14F-4D97-AF65-F5344CB8AC3E}">
        <p14:creationId xmlns:p14="http://schemas.microsoft.com/office/powerpoint/2010/main" val="2467416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4D1D30-B9BF-47F2-8F9F-52139DC3D431}" type="datetimeFigureOut">
              <a:rPr lang="en-US" smtClean="0"/>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C79A46-612A-44A7-9645-21CE40034564}" type="slidenum">
              <a:rPr lang="en-US" smtClean="0"/>
              <a:t>‹#›</a:t>
            </a:fld>
            <a:endParaRPr lang="en-US"/>
          </a:p>
        </p:txBody>
      </p:sp>
    </p:spTree>
    <p:extLst>
      <p:ext uri="{BB962C8B-B14F-4D97-AF65-F5344CB8AC3E}">
        <p14:creationId xmlns:p14="http://schemas.microsoft.com/office/powerpoint/2010/main" val="4060981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4D1D30-B9BF-47F2-8F9F-52139DC3D431}" type="datetimeFigureOut">
              <a:rPr lang="en-US" smtClean="0"/>
              <a:t>8/9/2017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C79A46-612A-44A7-9645-21CE40034564}" type="slidenum">
              <a:rPr lang="en-US" smtClean="0"/>
              <a:t>‹#›</a:t>
            </a:fld>
            <a:endParaRPr lang="en-US"/>
          </a:p>
        </p:txBody>
      </p:sp>
    </p:spTree>
    <p:extLst>
      <p:ext uri="{BB962C8B-B14F-4D97-AF65-F5344CB8AC3E}">
        <p14:creationId xmlns:p14="http://schemas.microsoft.com/office/powerpoint/2010/main" val="479382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42816"/>
            <a:ext cx="12192000" cy="261518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449" y="2938310"/>
            <a:ext cx="10901471" cy="98113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07011" y="4502330"/>
            <a:ext cx="10765410" cy="1207269"/>
          </a:xfrm>
        </p:spPr>
        <p:txBody>
          <a:bodyPr>
            <a:normAutofit/>
          </a:bodyPr>
          <a:lstStyle/>
          <a:p>
            <a:r>
              <a:rPr lang="en-US" dirty="0">
                <a:solidFill>
                  <a:schemeClr val="bg1"/>
                </a:solidFill>
              </a:rPr>
              <a:t>Unit One</a:t>
            </a:r>
          </a:p>
        </p:txBody>
      </p:sp>
      <p:sp>
        <p:nvSpPr>
          <p:cNvPr id="3" name="Subtitle 2"/>
          <p:cNvSpPr>
            <a:spLocks noGrp="1"/>
          </p:cNvSpPr>
          <p:nvPr>
            <p:ph type="subTitle" idx="1"/>
          </p:nvPr>
        </p:nvSpPr>
        <p:spPr>
          <a:xfrm>
            <a:off x="1376313" y="5665510"/>
            <a:ext cx="9426806" cy="719122"/>
          </a:xfrm>
        </p:spPr>
        <p:txBody>
          <a:bodyPr>
            <a:normAutofit/>
          </a:bodyPr>
          <a:lstStyle/>
          <a:p>
            <a:r>
              <a:rPr lang="en-US" dirty="0">
                <a:solidFill>
                  <a:schemeClr val="bg2"/>
                </a:solidFill>
              </a:rPr>
              <a:t>Pre and Post Assessment</a:t>
            </a:r>
          </a:p>
        </p:txBody>
      </p:sp>
    </p:spTree>
    <p:extLst>
      <p:ext uri="{BB962C8B-B14F-4D97-AF65-F5344CB8AC3E}">
        <p14:creationId xmlns:p14="http://schemas.microsoft.com/office/powerpoint/2010/main" val="4177731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2488" y="849207"/>
            <a:ext cx="11302738" cy="3539430"/>
          </a:xfrm>
          <a:prstGeom prst="rect">
            <a:avLst/>
          </a:prstGeom>
        </p:spPr>
        <p:txBody>
          <a:bodyPr wrap="square">
            <a:spAutoFit/>
          </a:bodyPr>
          <a:lstStyle/>
          <a:p>
            <a:r>
              <a:rPr lang="en-US" sz="3200" dirty="0"/>
              <a:t>SS8G1d 9. Why did early settlers make their homes along the fall line? </a:t>
            </a:r>
          </a:p>
          <a:p>
            <a:pPr lvl="1"/>
            <a:r>
              <a:rPr lang="en-US" sz="3200" dirty="0"/>
              <a:t>A)The coastline was a fishing and shrimping center.</a:t>
            </a:r>
          </a:p>
          <a:p>
            <a:pPr lvl="1"/>
            <a:r>
              <a:rPr lang="en-US" sz="3200" dirty="0"/>
              <a:t>B)Waterfalls in the area provided a source of power. </a:t>
            </a:r>
          </a:p>
          <a:p>
            <a:pPr lvl="1"/>
            <a:r>
              <a:rPr lang="en-US" sz="3200" dirty="0"/>
              <a:t>C)The Blue Ridge Mountains received an abundance of rainfall. </a:t>
            </a:r>
          </a:p>
          <a:p>
            <a:pPr lvl="1"/>
            <a:r>
              <a:rPr lang="en-US" sz="3200" dirty="0"/>
              <a:t>D)The 32° line of latitude was Georgia's southern border at that time. </a:t>
            </a:r>
            <a:endParaRPr lang="en-US" sz="3200" dirty="0"/>
          </a:p>
        </p:txBody>
      </p:sp>
    </p:spTree>
    <p:extLst>
      <p:ext uri="{BB962C8B-B14F-4D97-AF65-F5344CB8AC3E}">
        <p14:creationId xmlns:p14="http://schemas.microsoft.com/office/powerpoint/2010/main" val="1847219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4718" y="946377"/>
            <a:ext cx="10906812" cy="3046988"/>
          </a:xfrm>
          <a:prstGeom prst="rect">
            <a:avLst/>
          </a:prstGeom>
        </p:spPr>
        <p:txBody>
          <a:bodyPr wrap="square">
            <a:spAutoFit/>
          </a:bodyPr>
          <a:lstStyle/>
          <a:p>
            <a:r>
              <a:rPr lang="en-US" sz="3200" dirty="0"/>
              <a:t>SS8G1c 10. Which statement is the most accurate description of the Okefenokee Swamp? </a:t>
            </a:r>
          </a:p>
          <a:p>
            <a:pPr lvl="1"/>
            <a:r>
              <a:rPr lang="en-US" sz="3200" dirty="0"/>
              <a:t>A)It is an estuary where freshwater and salt water mix. </a:t>
            </a:r>
          </a:p>
          <a:p>
            <a:pPr lvl="1"/>
            <a:r>
              <a:rPr lang="en-US" sz="3200" dirty="0"/>
              <a:t>B)It is a major source of drinking water for southern Georgia. </a:t>
            </a:r>
          </a:p>
          <a:p>
            <a:pPr lvl="1"/>
            <a:r>
              <a:rPr lang="en-US" sz="3200" dirty="0"/>
              <a:t>C)It is Georgia's largest freshwater wetland. </a:t>
            </a:r>
          </a:p>
          <a:p>
            <a:pPr lvl="1"/>
            <a:r>
              <a:rPr lang="en-US" sz="3200" dirty="0"/>
              <a:t>D)It is located along the Atlantic Intracoastal Waterway. </a:t>
            </a:r>
            <a:endParaRPr lang="en-US" sz="3200" dirty="0"/>
          </a:p>
        </p:txBody>
      </p:sp>
    </p:spTree>
    <p:extLst>
      <p:ext uri="{BB962C8B-B14F-4D97-AF65-F5344CB8AC3E}">
        <p14:creationId xmlns:p14="http://schemas.microsoft.com/office/powerpoint/2010/main" val="2523435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1278" y="390196"/>
            <a:ext cx="10680569" cy="2554545"/>
          </a:xfrm>
          <a:prstGeom prst="rect">
            <a:avLst/>
          </a:prstGeom>
        </p:spPr>
        <p:txBody>
          <a:bodyPr wrap="square">
            <a:spAutoFit/>
          </a:bodyPr>
          <a:lstStyle/>
          <a:p>
            <a:r>
              <a:rPr lang="en-US" sz="3200" dirty="0">
                <a:latin typeface="Arial" panose="020B0604020202020204" pitchFamily="34" charset="0"/>
              </a:rPr>
              <a:t>SS8G1a.  </a:t>
            </a:r>
            <a:r>
              <a:rPr lang="en-US" sz="3200" dirty="0">
                <a:latin typeface="PT Sans"/>
              </a:rPr>
              <a:t>The state of Georgia is found in BOTH the</a:t>
            </a:r>
          </a:p>
          <a:p>
            <a:pPr lvl="1"/>
            <a:r>
              <a:rPr lang="en-US" sz="3200" dirty="0">
                <a:latin typeface="PT Sans"/>
              </a:rPr>
              <a:t>A) Northern and Western hemispheres.</a:t>
            </a:r>
          </a:p>
          <a:p>
            <a:pPr lvl="1"/>
            <a:r>
              <a:rPr lang="en-US" sz="3200" dirty="0">
                <a:latin typeface="PT Sans"/>
              </a:rPr>
              <a:t>B) Northern and Eastern hemispheres.</a:t>
            </a:r>
          </a:p>
          <a:p>
            <a:pPr lvl="1"/>
            <a:r>
              <a:rPr lang="en-US" sz="3200" dirty="0">
                <a:latin typeface="PT Sans"/>
              </a:rPr>
              <a:t>C) Southern and Western hemispheres.</a:t>
            </a:r>
          </a:p>
          <a:p>
            <a:pPr lvl="1"/>
            <a:r>
              <a:rPr lang="en-US" sz="3200" dirty="0">
                <a:latin typeface="PT Sans"/>
              </a:rPr>
              <a:t>D) Southern and Eastern hemispheres.</a:t>
            </a:r>
            <a:endParaRPr lang="en-US" sz="3200" dirty="0"/>
          </a:p>
        </p:txBody>
      </p:sp>
    </p:spTree>
    <p:extLst>
      <p:ext uri="{BB962C8B-B14F-4D97-AF65-F5344CB8AC3E}">
        <p14:creationId xmlns:p14="http://schemas.microsoft.com/office/powerpoint/2010/main" val="329489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85737" y="224790"/>
            <a:ext cx="6281051" cy="4686575"/>
          </a:xfrm>
          <a:prstGeom prst="rect">
            <a:avLst/>
          </a:prstGeom>
        </p:spPr>
      </p:pic>
      <p:sp>
        <p:nvSpPr>
          <p:cNvPr id="4" name="Rectangle 3"/>
          <p:cNvSpPr/>
          <p:nvPr/>
        </p:nvSpPr>
        <p:spPr>
          <a:xfrm>
            <a:off x="5687505" y="224790"/>
            <a:ext cx="6322244" cy="5786199"/>
          </a:xfrm>
          <a:prstGeom prst="rect">
            <a:avLst/>
          </a:prstGeom>
        </p:spPr>
        <p:txBody>
          <a:bodyPr wrap="square">
            <a:spAutoFit/>
          </a:bodyPr>
          <a:lstStyle/>
          <a:p>
            <a:r>
              <a:rPr lang="en-US" sz="2300" dirty="0"/>
              <a:t>SS8G1c. 12. How MIGHT the location of the Chattahoochee River have contributed to the development of trade in Georgia?</a:t>
            </a:r>
          </a:p>
          <a:p>
            <a:pPr lvl="1"/>
            <a:r>
              <a:rPr lang="en-US" sz="2300" dirty="0"/>
              <a:t>A) The natural beauty of the river continues to attract development along the banks of the river.</a:t>
            </a:r>
          </a:p>
          <a:p>
            <a:pPr lvl="1"/>
            <a:r>
              <a:rPr lang="en-US" sz="2300" dirty="0"/>
              <a:t>B) It allowed Atlanta to become a successful trade center with unobstructed river travel to the Atlantic Ocean.</a:t>
            </a:r>
          </a:p>
          <a:p>
            <a:pPr lvl="1"/>
            <a:r>
              <a:rPr lang="en-US" sz="2300" dirty="0"/>
              <a:t>C) It allowed Columbus to become a thriving cotton-marketing center with unobstructed river travel to the Gulf of Mexico.</a:t>
            </a:r>
          </a:p>
          <a:p>
            <a:pPr lvl="1"/>
            <a:r>
              <a:rPr lang="en-US" sz="2300" dirty="0"/>
              <a:t>D)It did not contribute to the development of trade in Georgia because of the waterfalls associated with the fall line of</a:t>
            </a:r>
          </a:p>
          <a:p>
            <a:pPr lvl="1"/>
            <a:r>
              <a:rPr lang="en-US" sz="2300" dirty="0"/>
              <a:t>Georgia</a:t>
            </a:r>
            <a:r>
              <a:rPr lang="en-US" sz="2500" dirty="0"/>
              <a:t>.</a:t>
            </a:r>
            <a:endParaRPr lang="en-US" sz="2500" dirty="0"/>
          </a:p>
        </p:txBody>
      </p:sp>
    </p:spTree>
    <p:extLst>
      <p:ext uri="{BB962C8B-B14F-4D97-AF65-F5344CB8AC3E}">
        <p14:creationId xmlns:p14="http://schemas.microsoft.com/office/powerpoint/2010/main" val="1251817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9855" y="826770"/>
            <a:ext cx="5678203" cy="3314700"/>
          </a:xfrm>
          <a:prstGeom prst="rect">
            <a:avLst/>
          </a:prstGeom>
        </p:spPr>
      </p:pic>
      <p:sp>
        <p:nvSpPr>
          <p:cNvPr id="3" name="Rectangle 2"/>
          <p:cNvSpPr/>
          <p:nvPr/>
        </p:nvSpPr>
        <p:spPr>
          <a:xfrm>
            <a:off x="5282152" y="267647"/>
            <a:ext cx="6727596" cy="4524315"/>
          </a:xfrm>
          <a:prstGeom prst="rect">
            <a:avLst/>
          </a:prstGeom>
        </p:spPr>
        <p:txBody>
          <a:bodyPr wrap="square">
            <a:spAutoFit/>
          </a:bodyPr>
          <a:lstStyle/>
          <a:p>
            <a:r>
              <a:rPr lang="en-US" sz="3200" dirty="0"/>
              <a:t>SS8G1d 13. Which BEST completes the diagram?</a:t>
            </a:r>
          </a:p>
          <a:p>
            <a:r>
              <a:rPr lang="en-US" sz="3200" dirty="0"/>
              <a:t>A) the end of the slave trade in Georgia</a:t>
            </a:r>
          </a:p>
          <a:p>
            <a:r>
              <a:rPr lang="en-US" sz="3200" dirty="0"/>
              <a:t>B) the creation of the Georgia Port Authority</a:t>
            </a:r>
          </a:p>
          <a:p>
            <a:r>
              <a:rPr lang="en-US" sz="3200" dirty="0"/>
              <a:t>C) the expansion of the interstate highway system</a:t>
            </a:r>
          </a:p>
          <a:p>
            <a:r>
              <a:rPr lang="en-US" sz="3200" dirty="0"/>
              <a:t>D) the construction of cargo ships in the port </a:t>
            </a:r>
            <a:endParaRPr lang="en-US" sz="3200" dirty="0"/>
          </a:p>
        </p:txBody>
      </p:sp>
    </p:spTree>
    <p:extLst>
      <p:ext uri="{BB962C8B-B14F-4D97-AF65-F5344CB8AC3E}">
        <p14:creationId xmlns:p14="http://schemas.microsoft.com/office/powerpoint/2010/main" val="2653550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4462" y="374245"/>
            <a:ext cx="10953945" cy="3046988"/>
          </a:xfrm>
          <a:prstGeom prst="rect">
            <a:avLst/>
          </a:prstGeom>
        </p:spPr>
        <p:txBody>
          <a:bodyPr wrap="square">
            <a:spAutoFit/>
          </a:bodyPr>
          <a:lstStyle/>
          <a:p>
            <a:r>
              <a:rPr lang="en-US" sz="3200" dirty="0"/>
              <a:t>SS8G1d. 14. Which of these FIRST connected the port of Savannah to domestic markets in the west?</a:t>
            </a:r>
          </a:p>
          <a:p>
            <a:pPr lvl="1"/>
            <a:r>
              <a:rPr lang="en-US" sz="3200" dirty="0"/>
              <a:t>A) airports</a:t>
            </a:r>
          </a:p>
          <a:p>
            <a:pPr lvl="1"/>
            <a:r>
              <a:rPr lang="en-US" sz="3200" dirty="0"/>
              <a:t>B) railroads</a:t>
            </a:r>
          </a:p>
          <a:p>
            <a:pPr lvl="1"/>
            <a:r>
              <a:rPr lang="en-US" sz="3200" dirty="0"/>
              <a:t>C) public roads</a:t>
            </a:r>
          </a:p>
          <a:p>
            <a:pPr lvl="1"/>
            <a:r>
              <a:rPr lang="en-US" sz="3200" dirty="0"/>
              <a:t>D) interstate highways</a:t>
            </a:r>
            <a:endParaRPr lang="en-US" sz="3200" dirty="0"/>
          </a:p>
        </p:txBody>
      </p:sp>
    </p:spTree>
    <p:extLst>
      <p:ext uri="{BB962C8B-B14F-4D97-AF65-F5344CB8AC3E}">
        <p14:creationId xmlns:p14="http://schemas.microsoft.com/office/powerpoint/2010/main" val="2834992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1085" y="731025"/>
            <a:ext cx="11123628" cy="5509200"/>
          </a:xfrm>
          <a:prstGeom prst="rect">
            <a:avLst/>
          </a:prstGeom>
        </p:spPr>
        <p:txBody>
          <a:bodyPr wrap="square">
            <a:spAutoFit/>
          </a:bodyPr>
          <a:lstStyle/>
          <a:p>
            <a:r>
              <a:rPr lang="en-US" sz="3200" dirty="0"/>
              <a:t>SS8H1a. 15. Which development resulted in increased population and permanent settlements among Georgia's prehistoric Native Americans?</a:t>
            </a:r>
          </a:p>
          <a:p>
            <a:pPr lvl="1"/>
            <a:r>
              <a:rPr lang="en-US" sz="3200" dirty="0"/>
              <a:t>A)Improved weapons meant that more animals could be killed efficiently.</a:t>
            </a:r>
          </a:p>
          <a:p>
            <a:pPr lvl="1"/>
            <a:r>
              <a:rPr lang="en-US" sz="3200" dirty="0"/>
              <a:t>B)The Native Americans began to trade throughout eastern North America.</a:t>
            </a:r>
          </a:p>
          <a:p>
            <a:pPr lvl="1"/>
            <a:r>
              <a:rPr lang="en-US" sz="3200" dirty="0"/>
              <a:t>C)Improvements in agriculture meant food could be grown and stored.</a:t>
            </a:r>
          </a:p>
          <a:p>
            <a:pPr lvl="1"/>
            <a:r>
              <a:rPr lang="en-US" sz="3200" dirty="0"/>
              <a:t>D)The tribes established more complicated social structures and ceremonies.</a:t>
            </a:r>
            <a:endParaRPr lang="en-US" sz="3200" dirty="0"/>
          </a:p>
        </p:txBody>
      </p:sp>
    </p:spTree>
    <p:extLst>
      <p:ext uri="{BB962C8B-B14F-4D97-AF65-F5344CB8AC3E}">
        <p14:creationId xmlns:p14="http://schemas.microsoft.com/office/powerpoint/2010/main" val="1222466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5865" y="570770"/>
            <a:ext cx="11010506" cy="5509200"/>
          </a:xfrm>
          <a:prstGeom prst="rect">
            <a:avLst/>
          </a:prstGeom>
        </p:spPr>
        <p:txBody>
          <a:bodyPr wrap="square">
            <a:spAutoFit/>
          </a:bodyPr>
          <a:lstStyle/>
          <a:p>
            <a:r>
              <a:rPr lang="en-US" sz="3200" dirty="0"/>
              <a:t>SS8H1c. 16. What was a misunderstanding that many times led to warfare between Europeans and</a:t>
            </a:r>
          </a:p>
          <a:p>
            <a:r>
              <a:rPr lang="en-US" sz="3200" dirty="0"/>
              <a:t>Native Americans?</a:t>
            </a:r>
          </a:p>
          <a:p>
            <a:pPr lvl="1"/>
            <a:r>
              <a:rPr lang="en-US" sz="3200" dirty="0"/>
              <a:t>A)disagreement about a division of labor between men and women</a:t>
            </a:r>
          </a:p>
          <a:p>
            <a:pPr lvl="1"/>
            <a:r>
              <a:rPr lang="en-US" sz="3200" dirty="0"/>
              <a:t>B)differences about common ownership of land in North America</a:t>
            </a:r>
          </a:p>
          <a:p>
            <a:pPr lvl="1"/>
            <a:r>
              <a:rPr lang="en-US" sz="3200" dirty="0"/>
              <a:t>C)wanting a common language and culture throughout North America</a:t>
            </a:r>
          </a:p>
          <a:p>
            <a:pPr lvl="1"/>
            <a:r>
              <a:rPr lang="en-US" sz="3200" dirty="0"/>
              <a:t>D)Native American insistence that white Europeans adopt Native American customs and beliefs</a:t>
            </a:r>
            <a:endParaRPr lang="en-US" sz="3200" dirty="0"/>
          </a:p>
        </p:txBody>
      </p:sp>
    </p:spTree>
    <p:extLst>
      <p:ext uri="{BB962C8B-B14F-4D97-AF65-F5344CB8AC3E}">
        <p14:creationId xmlns:p14="http://schemas.microsoft.com/office/powerpoint/2010/main" val="4021463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5353" y="704184"/>
            <a:ext cx="10953946" cy="3046988"/>
          </a:xfrm>
          <a:prstGeom prst="rect">
            <a:avLst/>
          </a:prstGeom>
        </p:spPr>
        <p:txBody>
          <a:bodyPr wrap="square">
            <a:spAutoFit/>
          </a:bodyPr>
          <a:lstStyle/>
          <a:p>
            <a:r>
              <a:rPr lang="en-US" sz="3200" dirty="0"/>
              <a:t>SS8H1c. 17. Under the trustees, who was allowed to settle in Georgia in colonial times?</a:t>
            </a:r>
          </a:p>
          <a:p>
            <a:pPr lvl="1"/>
            <a:r>
              <a:rPr lang="en-US" sz="3200" dirty="0"/>
              <a:t>A) those with prison sentences</a:t>
            </a:r>
          </a:p>
          <a:p>
            <a:pPr lvl="1"/>
            <a:r>
              <a:rPr lang="en-US" sz="3200" dirty="0"/>
              <a:t>B) those selected by the trustees</a:t>
            </a:r>
          </a:p>
          <a:p>
            <a:pPr lvl="1"/>
            <a:r>
              <a:rPr lang="en-US" sz="3200" dirty="0"/>
              <a:t>C) those who could afford passage</a:t>
            </a:r>
          </a:p>
          <a:p>
            <a:pPr lvl="1"/>
            <a:r>
              <a:rPr lang="en-US" sz="3200" dirty="0"/>
              <a:t>D) those who were married with families</a:t>
            </a:r>
            <a:endParaRPr lang="en-US" sz="3200" dirty="0"/>
          </a:p>
        </p:txBody>
      </p:sp>
    </p:spTree>
    <p:extLst>
      <p:ext uri="{BB962C8B-B14F-4D97-AF65-F5344CB8AC3E}">
        <p14:creationId xmlns:p14="http://schemas.microsoft.com/office/powerpoint/2010/main" val="3574624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2231" y="461990"/>
            <a:ext cx="11500701" cy="3539430"/>
          </a:xfrm>
          <a:prstGeom prst="rect">
            <a:avLst/>
          </a:prstGeom>
        </p:spPr>
        <p:txBody>
          <a:bodyPr wrap="square">
            <a:spAutoFit/>
          </a:bodyPr>
          <a:lstStyle/>
          <a:p>
            <a:r>
              <a:rPr lang="en-US" sz="3200" dirty="0"/>
              <a:t>SS8H2a. 18. When the Georgia colony was established, which religious group was</a:t>
            </a:r>
          </a:p>
          <a:p>
            <a:r>
              <a:rPr lang="en-US" sz="3200" dirty="0"/>
              <a:t>not allowed to settle in it?</a:t>
            </a:r>
          </a:p>
          <a:p>
            <a:pPr lvl="1"/>
            <a:r>
              <a:rPr lang="en-US" sz="3200" dirty="0"/>
              <a:t>A)Jews</a:t>
            </a:r>
          </a:p>
          <a:p>
            <a:pPr lvl="1"/>
            <a:r>
              <a:rPr lang="en-US" sz="3200" dirty="0"/>
              <a:t>B)Puritans</a:t>
            </a:r>
          </a:p>
          <a:p>
            <a:pPr lvl="1"/>
            <a:r>
              <a:rPr lang="en-US" sz="3200" dirty="0"/>
              <a:t>C)Catholics</a:t>
            </a:r>
          </a:p>
          <a:p>
            <a:pPr lvl="1"/>
            <a:r>
              <a:rPr lang="en-US" sz="3200" dirty="0"/>
              <a:t>D)Protestants</a:t>
            </a:r>
            <a:endParaRPr lang="en-US" sz="3200" dirty="0"/>
          </a:p>
        </p:txBody>
      </p:sp>
    </p:spTree>
    <p:extLst>
      <p:ext uri="{BB962C8B-B14F-4D97-AF65-F5344CB8AC3E}">
        <p14:creationId xmlns:p14="http://schemas.microsoft.com/office/powerpoint/2010/main" val="350938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7522" y="725864"/>
            <a:ext cx="10642862" cy="3539430"/>
          </a:xfrm>
          <a:prstGeom prst="rect">
            <a:avLst/>
          </a:prstGeom>
        </p:spPr>
        <p:txBody>
          <a:bodyPr wrap="square">
            <a:spAutoFit/>
          </a:bodyPr>
          <a:lstStyle/>
          <a:p>
            <a:r>
              <a:rPr lang="en-US" sz="3200" dirty="0"/>
              <a:t>SS8G1a. 1. Which statement accurately explains Georgia's location? </a:t>
            </a:r>
          </a:p>
          <a:p>
            <a:endParaRPr lang="en-US" sz="3200" dirty="0"/>
          </a:p>
          <a:p>
            <a:pPr lvl="1"/>
            <a:r>
              <a:rPr lang="en-US" sz="3200" dirty="0"/>
              <a:t>A)It is along the Atlantic Coast in the Eastern Hemisphere. </a:t>
            </a:r>
          </a:p>
          <a:p>
            <a:pPr lvl="1"/>
            <a:r>
              <a:rPr lang="en-US" sz="3200" dirty="0"/>
              <a:t>B)It is along the Pacific Coast in the Western Hemisphere. </a:t>
            </a:r>
          </a:p>
          <a:p>
            <a:pPr lvl="1"/>
            <a:r>
              <a:rPr lang="en-US" sz="3200" dirty="0"/>
              <a:t>C)It is in the northwestern region of South America. </a:t>
            </a:r>
          </a:p>
          <a:p>
            <a:pPr lvl="1"/>
            <a:r>
              <a:rPr lang="en-US" sz="3200" dirty="0"/>
              <a:t>D)It is in the southeastern region of North America. </a:t>
            </a:r>
            <a:endParaRPr lang="en-US" sz="3200" dirty="0"/>
          </a:p>
        </p:txBody>
      </p:sp>
    </p:spTree>
    <p:extLst>
      <p:ext uri="{BB962C8B-B14F-4D97-AF65-F5344CB8AC3E}">
        <p14:creationId xmlns:p14="http://schemas.microsoft.com/office/powerpoint/2010/main" val="6291372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2741" y="58847"/>
            <a:ext cx="11095349" cy="6124754"/>
          </a:xfrm>
          <a:prstGeom prst="rect">
            <a:avLst/>
          </a:prstGeom>
        </p:spPr>
        <p:txBody>
          <a:bodyPr wrap="square">
            <a:spAutoFit/>
          </a:bodyPr>
          <a:lstStyle/>
          <a:p>
            <a:r>
              <a:rPr lang="en-US" sz="2800" dirty="0"/>
              <a:t>SS8H1a. 19.  Cultural differences often lead to conflict between cultural groups. There were many differences between the culture of the first white settlers in Georgia and the Native American population. Which statement best describes a major difference between the early Georgia settlers and the Native Americans?</a:t>
            </a:r>
          </a:p>
          <a:p>
            <a:pPr lvl="1"/>
            <a:r>
              <a:rPr lang="en-US" sz="2800" dirty="0"/>
              <a:t>A)Georgia's Native Americans were nomadic; whites people settled in towns and other permanent settlements.</a:t>
            </a:r>
          </a:p>
          <a:p>
            <a:pPr lvl="1"/>
            <a:r>
              <a:rPr lang="en-US" sz="2800" dirty="0"/>
              <a:t>B)Georgia's Native Americans held no spiritual beliefs; white settlers believed in an all-powerful god.</a:t>
            </a:r>
          </a:p>
          <a:p>
            <a:pPr lvl="1"/>
            <a:r>
              <a:rPr lang="en-US" sz="2800" dirty="0"/>
              <a:t>C)Georgia's Native Americans' warfare methods were uncivilized; white settlers used more civilized methods of warfare.</a:t>
            </a:r>
          </a:p>
          <a:p>
            <a:pPr lvl="1"/>
            <a:r>
              <a:rPr lang="en-US" sz="2800" dirty="0"/>
              <a:t>D)Georgia's Native Americans recognized no one person's right to own property; white people felt that the ownership of personal property was very important.</a:t>
            </a:r>
            <a:endParaRPr lang="en-US" sz="2800" dirty="0"/>
          </a:p>
        </p:txBody>
      </p:sp>
    </p:spTree>
    <p:extLst>
      <p:ext uri="{BB962C8B-B14F-4D97-AF65-F5344CB8AC3E}">
        <p14:creationId xmlns:p14="http://schemas.microsoft.com/office/powerpoint/2010/main" val="21233762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7645" y="527977"/>
            <a:ext cx="11180190" cy="3539430"/>
          </a:xfrm>
          <a:prstGeom prst="rect">
            <a:avLst/>
          </a:prstGeom>
        </p:spPr>
        <p:txBody>
          <a:bodyPr wrap="square">
            <a:spAutoFit/>
          </a:bodyPr>
          <a:lstStyle/>
          <a:p>
            <a:r>
              <a:rPr lang="en-US" sz="3200" dirty="0"/>
              <a:t>SS8H1c. 20. How did Hernando de Soto's travels throughout Georgia and other southern states NEGATIVELY IMPACT the Native Americans living there?</a:t>
            </a:r>
          </a:p>
          <a:p>
            <a:pPr lvl="1"/>
            <a:r>
              <a:rPr lang="en-US" sz="3200" dirty="0"/>
              <a:t>A)The Spanish soldiers brought death and disease.</a:t>
            </a:r>
          </a:p>
          <a:p>
            <a:pPr lvl="1"/>
            <a:r>
              <a:rPr lang="en-US" sz="3200" dirty="0"/>
              <a:t>B)The Native Americans adopted many European customs.</a:t>
            </a:r>
          </a:p>
          <a:p>
            <a:pPr lvl="1"/>
            <a:r>
              <a:rPr lang="en-US" sz="3200" dirty="0"/>
              <a:t>C)The Native Americans joined de Soto's quest for gold.</a:t>
            </a:r>
          </a:p>
          <a:p>
            <a:pPr lvl="1"/>
            <a:r>
              <a:rPr lang="en-US" sz="3200" dirty="0"/>
              <a:t>D)The soldiers lived among the Native Americans in peace.</a:t>
            </a:r>
            <a:endParaRPr lang="en-US" sz="3200" dirty="0"/>
          </a:p>
        </p:txBody>
      </p:sp>
    </p:spTree>
    <p:extLst>
      <p:ext uri="{BB962C8B-B14F-4D97-AF65-F5344CB8AC3E}">
        <p14:creationId xmlns:p14="http://schemas.microsoft.com/office/powerpoint/2010/main" val="35180616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9303" y="489550"/>
            <a:ext cx="10529740" cy="4031873"/>
          </a:xfrm>
          <a:prstGeom prst="rect">
            <a:avLst/>
          </a:prstGeom>
        </p:spPr>
        <p:txBody>
          <a:bodyPr wrap="square">
            <a:spAutoFit/>
          </a:bodyPr>
          <a:lstStyle/>
          <a:p>
            <a:r>
              <a:rPr lang="en-US" sz="3200" dirty="0"/>
              <a:t>SS8H2b. 21. </a:t>
            </a:r>
            <a:r>
              <a:rPr lang="en-US" sz="3200" dirty="0" err="1"/>
              <a:t>Tomochichi</a:t>
            </a:r>
            <a:r>
              <a:rPr lang="en-US" sz="3200" dirty="0"/>
              <a:t> played a significant role in the early settlement of Georgia because</a:t>
            </a:r>
          </a:p>
          <a:p>
            <a:pPr lvl="1"/>
            <a:r>
              <a:rPr lang="en-US" sz="3200" dirty="0"/>
              <a:t>A)he was the chief of the Yamacraw Indians.</a:t>
            </a:r>
          </a:p>
          <a:p>
            <a:pPr lvl="1"/>
            <a:r>
              <a:rPr lang="en-US" sz="3200" dirty="0"/>
              <a:t>B)he created his own tribe of Creek and Yamasee Indians.</a:t>
            </a:r>
          </a:p>
          <a:p>
            <a:pPr lvl="1"/>
            <a:r>
              <a:rPr lang="en-US" sz="3200" dirty="0"/>
              <a:t>C)he was the mediator between the Yamacraw and the English settlers.</a:t>
            </a:r>
          </a:p>
          <a:p>
            <a:pPr lvl="1"/>
            <a:r>
              <a:rPr lang="en-US" sz="3200" dirty="0"/>
              <a:t>D)he served to protect the colony of Georgia from the Spanish at St. Augustine.</a:t>
            </a:r>
            <a:endParaRPr lang="en-US" sz="3200" dirty="0"/>
          </a:p>
        </p:txBody>
      </p:sp>
    </p:spTree>
    <p:extLst>
      <p:ext uri="{BB962C8B-B14F-4D97-AF65-F5344CB8AC3E}">
        <p14:creationId xmlns:p14="http://schemas.microsoft.com/office/powerpoint/2010/main" val="33992077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9046" y="407612"/>
            <a:ext cx="10209229" cy="5016758"/>
          </a:xfrm>
          <a:prstGeom prst="rect">
            <a:avLst/>
          </a:prstGeom>
        </p:spPr>
        <p:txBody>
          <a:bodyPr wrap="square">
            <a:spAutoFit/>
          </a:bodyPr>
          <a:lstStyle/>
          <a:p>
            <a:r>
              <a:rPr lang="en-US" sz="3200" dirty="0"/>
              <a:t>SS8H1a.  22. The Woodland tribe, who lived in Georgia from about 1000 </a:t>
            </a:r>
            <a:r>
              <a:rPr lang="en-US" sz="3200" dirty="0" err="1"/>
              <a:t>bce</a:t>
            </a:r>
            <a:r>
              <a:rPr lang="en-US" sz="3200" dirty="0"/>
              <a:t> to 1000 </a:t>
            </a:r>
            <a:r>
              <a:rPr lang="en-US" sz="3200" dirty="0" err="1"/>
              <a:t>ce</a:t>
            </a:r>
            <a:r>
              <a:rPr lang="en-US" sz="3200" dirty="0"/>
              <a:t>., built many earthen mounds, such as Rock Eagle Mound in northern Georgia. Anthropologists believe these mounds were used mainly</a:t>
            </a:r>
          </a:p>
          <a:p>
            <a:r>
              <a:rPr lang="en-US" sz="3200" dirty="0"/>
              <a:t>for</a:t>
            </a:r>
          </a:p>
          <a:p>
            <a:endParaRPr lang="en-US" sz="3200" dirty="0"/>
          </a:p>
          <a:p>
            <a:pPr lvl="1"/>
            <a:r>
              <a:rPr lang="en-US" sz="3200" dirty="0"/>
              <a:t>A)protection from enemies.</a:t>
            </a:r>
          </a:p>
          <a:p>
            <a:pPr lvl="1"/>
            <a:r>
              <a:rPr lang="en-US" sz="3200" dirty="0"/>
              <a:t>B)religious and ceremonial purposes.</a:t>
            </a:r>
          </a:p>
          <a:p>
            <a:pPr lvl="1"/>
            <a:r>
              <a:rPr lang="en-US" sz="3200" dirty="0"/>
              <a:t>C)housing a tribe's families.</a:t>
            </a:r>
          </a:p>
          <a:p>
            <a:pPr lvl="1"/>
            <a:r>
              <a:rPr lang="en-US" sz="3200" dirty="0"/>
              <a:t>D)trading and commerce centers.</a:t>
            </a:r>
            <a:endParaRPr lang="en-US" sz="3200" dirty="0"/>
          </a:p>
        </p:txBody>
      </p:sp>
    </p:spTree>
    <p:extLst>
      <p:ext uri="{BB962C8B-B14F-4D97-AF65-F5344CB8AC3E}">
        <p14:creationId xmlns:p14="http://schemas.microsoft.com/office/powerpoint/2010/main" val="42805576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974" y="466357"/>
            <a:ext cx="11632677" cy="4401205"/>
          </a:xfrm>
          <a:prstGeom prst="rect">
            <a:avLst/>
          </a:prstGeom>
        </p:spPr>
        <p:txBody>
          <a:bodyPr wrap="square">
            <a:spAutoFit/>
          </a:bodyPr>
          <a:lstStyle/>
          <a:p>
            <a:r>
              <a:rPr lang="en-US" sz="2800" dirty="0"/>
              <a:t>SS8H1b. 23. Why did early Georgia colonists work to maintain good relations with Native Americans?</a:t>
            </a:r>
          </a:p>
          <a:p>
            <a:pPr lvl="1"/>
            <a:r>
              <a:rPr lang="en-US" sz="2800" dirty="0"/>
              <a:t>A)The colonists believed they might need Native Americans to help defend</a:t>
            </a:r>
          </a:p>
          <a:p>
            <a:pPr lvl="1"/>
            <a:r>
              <a:rPr lang="en-US" sz="2800" dirty="0"/>
              <a:t>themselves against Spain.</a:t>
            </a:r>
          </a:p>
          <a:p>
            <a:pPr lvl="1"/>
            <a:r>
              <a:rPr lang="en-US" sz="2800" dirty="0"/>
              <a:t>B)The colonists wanted Native Americans to join them in a rebellion</a:t>
            </a:r>
          </a:p>
          <a:p>
            <a:pPr lvl="1"/>
            <a:r>
              <a:rPr lang="en-US" sz="2800" dirty="0"/>
              <a:t>against Great Britain.</a:t>
            </a:r>
          </a:p>
          <a:p>
            <a:pPr lvl="1"/>
            <a:r>
              <a:rPr lang="en-US" sz="2800" dirty="0"/>
              <a:t>C)The colonists needed to convince Native Americans to give up their land</a:t>
            </a:r>
          </a:p>
          <a:p>
            <a:pPr lvl="1"/>
            <a:r>
              <a:rPr lang="en-US" sz="2800" dirty="0"/>
              <a:t>without a treaty.</a:t>
            </a:r>
          </a:p>
          <a:p>
            <a:pPr lvl="1"/>
            <a:r>
              <a:rPr lang="en-US" sz="2800" dirty="0"/>
              <a:t>D)The colonists wanted to make up for past hostilities between themselves</a:t>
            </a:r>
          </a:p>
          <a:p>
            <a:pPr lvl="1"/>
            <a:r>
              <a:rPr lang="en-US" sz="2800" dirty="0"/>
              <a:t>and Native Americans.</a:t>
            </a:r>
            <a:endParaRPr lang="en-US" sz="2800" dirty="0"/>
          </a:p>
        </p:txBody>
      </p:sp>
    </p:spTree>
    <p:extLst>
      <p:ext uri="{BB962C8B-B14F-4D97-AF65-F5344CB8AC3E}">
        <p14:creationId xmlns:p14="http://schemas.microsoft.com/office/powerpoint/2010/main" val="8357573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243" y="345246"/>
            <a:ext cx="11726945" cy="4031873"/>
          </a:xfrm>
          <a:prstGeom prst="rect">
            <a:avLst/>
          </a:prstGeom>
        </p:spPr>
        <p:txBody>
          <a:bodyPr wrap="square">
            <a:spAutoFit/>
          </a:bodyPr>
          <a:lstStyle/>
          <a:p>
            <a:r>
              <a:rPr lang="en-US" sz="3200" dirty="0"/>
              <a:t>SS8H2a. 24.  Which statement best describes the principles governing the colony of Georgia in 1732?</a:t>
            </a:r>
          </a:p>
          <a:p>
            <a:endParaRPr lang="en-US" sz="3200" dirty="0"/>
          </a:p>
          <a:p>
            <a:pPr lvl="1"/>
            <a:r>
              <a:rPr lang="en-US" sz="3200" dirty="0"/>
              <a:t>A)People of all religions were welcome to settle in Georgia.</a:t>
            </a:r>
          </a:p>
          <a:p>
            <a:pPr lvl="1"/>
            <a:r>
              <a:rPr lang="en-US" sz="3200" dirty="0"/>
              <a:t>B)The government was one of America's early democracies.</a:t>
            </a:r>
          </a:p>
          <a:p>
            <a:pPr lvl="1"/>
            <a:r>
              <a:rPr lang="en-US" sz="3200" dirty="0"/>
              <a:t>C)There were strict rules about land-ownership and work.</a:t>
            </a:r>
          </a:p>
          <a:p>
            <a:pPr lvl="1"/>
            <a:r>
              <a:rPr lang="en-US" sz="3200" dirty="0"/>
              <a:t>D)Only people who could afford to own large plantations were encouraged to settle.</a:t>
            </a:r>
            <a:endParaRPr lang="en-US" sz="3200" dirty="0"/>
          </a:p>
        </p:txBody>
      </p:sp>
    </p:spTree>
    <p:extLst>
      <p:ext uri="{BB962C8B-B14F-4D97-AF65-F5344CB8AC3E}">
        <p14:creationId xmlns:p14="http://schemas.microsoft.com/office/powerpoint/2010/main" val="7070184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87924" y="495889"/>
            <a:ext cx="9991725" cy="2095500"/>
          </a:xfrm>
          <a:prstGeom prst="rect">
            <a:avLst/>
          </a:prstGeom>
        </p:spPr>
      </p:pic>
      <p:sp>
        <p:nvSpPr>
          <p:cNvPr id="3" name="Rectangle 2"/>
          <p:cNvSpPr/>
          <p:nvPr/>
        </p:nvSpPr>
        <p:spPr>
          <a:xfrm>
            <a:off x="1720720" y="2904969"/>
            <a:ext cx="4206536" cy="2554545"/>
          </a:xfrm>
          <a:prstGeom prst="rect">
            <a:avLst/>
          </a:prstGeom>
        </p:spPr>
        <p:txBody>
          <a:bodyPr wrap="none">
            <a:spAutoFit/>
          </a:bodyPr>
          <a:lstStyle/>
          <a:p>
            <a:pPr lvl="1"/>
            <a:r>
              <a:rPr lang="en-US" sz="3200" dirty="0"/>
              <a:t>SS8H2a. 25.</a:t>
            </a:r>
          </a:p>
          <a:p>
            <a:pPr lvl="1"/>
            <a:r>
              <a:rPr lang="en-US" sz="3200" dirty="0"/>
              <a:t>A)a Board of Trustees</a:t>
            </a:r>
          </a:p>
          <a:p>
            <a:pPr lvl="1"/>
            <a:r>
              <a:rPr lang="en-US" sz="3200" dirty="0"/>
              <a:t>B)James Oglethorpe.</a:t>
            </a:r>
          </a:p>
          <a:p>
            <a:pPr lvl="1"/>
            <a:r>
              <a:rPr lang="en-US" sz="3200" dirty="0"/>
              <a:t>C)King George II.</a:t>
            </a:r>
          </a:p>
          <a:p>
            <a:pPr lvl="1"/>
            <a:r>
              <a:rPr lang="en-US" sz="3200" dirty="0"/>
              <a:t>D)Parliament..</a:t>
            </a:r>
            <a:endParaRPr lang="en-US" sz="3200" dirty="0"/>
          </a:p>
        </p:txBody>
      </p:sp>
    </p:spTree>
    <p:extLst>
      <p:ext uri="{BB962C8B-B14F-4D97-AF65-F5344CB8AC3E}">
        <p14:creationId xmlns:p14="http://schemas.microsoft.com/office/powerpoint/2010/main" val="11186411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256" y="362662"/>
            <a:ext cx="11349872" cy="4401205"/>
          </a:xfrm>
          <a:prstGeom prst="rect">
            <a:avLst/>
          </a:prstGeom>
        </p:spPr>
        <p:txBody>
          <a:bodyPr wrap="square">
            <a:spAutoFit/>
          </a:bodyPr>
          <a:lstStyle/>
          <a:p>
            <a:r>
              <a:rPr lang="en-US" sz="2800" dirty="0"/>
              <a:t>SS8H2a. 26. Which statement best explains why England established the Georgia colony?</a:t>
            </a:r>
          </a:p>
          <a:p>
            <a:pPr lvl="1"/>
            <a:r>
              <a:rPr lang="en-US" sz="2800" dirty="0"/>
              <a:t>A)England wanted a port available for ships sailing to China and the East</a:t>
            </a:r>
          </a:p>
          <a:p>
            <a:pPr lvl="1"/>
            <a:r>
              <a:rPr lang="en-US" sz="2800" dirty="0"/>
              <a:t>Indies.</a:t>
            </a:r>
          </a:p>
          <a:p>
            <a:pPr lvl="1"/>
            <a:r>
              <a:rPr lang="en-US" sz="2800" dirty="0"/>
              <a:t>B)England wanted to create a trading partnership with the Native</a:t>
            </a:r>
          </a:p>
          <a:p>
            <a:pPr lvl="1"/>
            <a:r>
              <a:rPr lang="en-US" sz="2800" dirty="0"/>
              <a:t>Americans.</a:t>
            </a:r>
          </a:p>
          <a:p>
            <a:pPr lvl="1"/>
            <a:r>
              <a:rPr lang="en-US" sz="2800" dirty="0"/>
              <a:t>C)England wanted to provide a safe haven for Catholics who were being</a:t>
            </a:r>
          </a:p>
          <a:p>
            <a:pPr lvl="1"/>
            <a:r>
              <a:rPr lang="en-US" sz="2800" dirty="0"/>
              <a:t>persecuted.</a:t>
            </a:r>
          </a:p>
          <a:p>
            <a:pPr lvl="1"/>
            <a:r>
              <a:rPr lang="en-US" sz="2800" dirty="0"/>
              <a:t>D)England wanted a buffer state to prevent Spanish and Native American</a:t>
            </a:r>
          </a:p>
          <a:p>
            <a:pPr lvl="1"/>
            <a:r>
              <a:rPr lang="en-US" sz="2800" dirty="0"/>
              <a:t>invasions of South Carolina.</a:t>
            </a:r>
            <a:endParaRPr lang="en-US" sz="2800" dirty="0"/>
          </a:p>
        </p:txBody>
      </p:sp>
    </p:spTree>
    <p:extLst>
      <p:ext uri="{BB962C8B-B14F-4D97-AF65-F5344CB8AC3E}">
        <p14:creationId xmlns:p14="http://schemas.microsoft.com/office/powerpoint/2010/main" val="18690771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8792" y="496793"/>
            <a:ext cx="11133055" cy="3046988"/>
          </a:xfrm>
          <a:prstGeom prst="rect">
            <a:avLst/>
          </a:prstGeom>
        </p:spPr>
        <p:txBody>
          <a:bodyPr wrap="square">
            <a:spAutoFit/>
          </a:bodyPr>
          <a:lstStyle/>
          <a:p>
            <a:r>
              <a:rPr lang="en-US" sz="3200" dirty="0"/>
              <a:t>SS8H1b. 27. Which explorer is most associated with the exploration of Georgia?</a:t>
            </a:r>
          </a:p>
          <a:p>
            <a:pPr lvl="1"/>
            <a:r>
              <a:rPr lang="en-US" sz="3200" dirty="0"/>
              <a:t>A)Ponce de León</a:t>
            </a:r>
          </a:p>
          <a:p>
            <a:pPr lvl="1"/>
            <a:r>
              <a:rPr lang="en-US" sz="3200" dirty="0"/>
              <a:t>B)Amerigo Vespucci</a:t>
            </a:r>
          </a:p>
          <a:p>
            <a:pPr lvl="1"/>
            <a:r>
              <a:rPr lang="en-US" sz="3200" dirty="0"/>
              <a:t>C)Hernando de Soto</a:t>
            </a:r>
          </a:p>
          <a:p>
            <a:pPr lvl="1"/>
            <a:r>
              <a:rPr lang="en-US" sz="3200" dirty="0"/>
              <a:t>D)Christopher Columbus</a:t>
            </a:r>
            <a:endParaRPr lang="en-US" sz="3200" dirty="0"/>
          </a:p>
        </p:txBody>
      </p:sp>
    </p:spTree>
    <p:extLst>
      <p:ext uri="{BB962C8B-B14F-4D97-AF65-F5344CB8AC3E}">
        <p14:creationId xmlns:p14="http://schemas.microsoft.com/office/powerpoint/2010/main" val="26072728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2232" y="358295"/>
            <a:ext cx="10906811" cy="3539430"/>
          </a:xfrm>
          <a:prstGeom prst="rect">
            <a:avLst/>
          </a:prstGeom>
        </p:spPr>
        <p:txBody>
          <a:bodyPr wrap="square">
            <a:spAutoFit/>
          </a:bodyPr>
          <a:lstStyle/>
          <a:p>
            <a:r>
              <a:rPr lang="en-US" sz="3200" dirty="0"/>
              <a:t>SS8H2c. 28. In the early years of the colony, what was one reason the colonists were dissatisfied with the policies of the trustees who governed colonial Georgia?</a:t>
            </a:r>
          </a:p>
          <a:p>
            <a:pPr lvl="1"/>
            <a:r>
              <a:rPr lang="en-US" sz="3200" dirty="0"/>
              <a:t>A)The colonists could not own slaves.</a:t>
            </a:r>
          </a:p>
          <a:p>
            <a:pPr lvl="1"/>
            <a:r>
              <a:rPr lang="en-US" sz="3200" dirty="0"/>
              <a:t>B)The colonists were not allowed to practice their religion. C)The colonists were not allowed to read books.</a:t>
            </a:r>
          </a:p>
          <a:p>
            <a:pPr lvl="1"/>
            <a:r>
              <a:rPr lang="en-US" sz="3200" dirty="0"/>
              <a:t>D)The colonists could not pay the high taxes required of them.</a:t>
            </a:r>
            <a:endParaRPr lang="en-US" sz="3200" dirty="0"/>
          </a:p>
        </p:txBody>
      </p:sp>
    </p:spTree>
    <p:extLst>
      <p:ext uri="{BB962C8B-B14F-4D97-AF65-F5344CB8AC3E}">
        <p14:creationId xmlns:p14="http://schemas.microsoft.com/office/powerpoint/2010/main" val="3586083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1278" y="400342"/>
            <a:ext cx="10077254" cy="3539430"/>
          </a:xfrm>
          <a:prstGeom prst="rect">
            <a:avLst/>
          </a:prstGeom>
        </p:spPr>
        <p:txBody>
          <a:bodyPr wrap="square">
            <a:spAutoFit/>
          </a:bodyPr>
          <a:lstStyle/>
          <a:p>
            <a:r>
              <a:rPr lang="en-US" sz="3200" dirty="0"/>
              <a:t>SS8G1b. 2. Which terms best describes the Piedmont region of Georgia today? </a:t>
            </a:r>
          </a:p>
          <a:p>
            <a:pPr lvl="1"/>
            <a:r>
              <a:rPr lang="en-US" sz="3200" dirty="0"/>
              <a:t>A)broad treeless plains, richest soil in Georgia</a:t>
            </a:r>
          </a:p>
          <a:p>
            <a:pPr lvl="1"/>
            <a:r>
              <a:rPr lang="en-US" sz="3200" dirty="0"/>
              <a:t>B)heavily forested, highest elevation in Georgia</a:t>
            </a:r>
          </a:p>
          <a:p>
            <a:pPr lvl="1"/>
            <a:r>
              <a:rPr lang="en-US" sz="3200" dirty="0"/>
              <a:t>C)gently sloping land, lowest elevation in Georgia </a:t>
            </a:r>
          </a:p>
          <a:p>
            <a:pPr lvl="1"/>
            <a:r>
              <a:rPr lang="en-US" sz="3200" dirty="0"/>
              <a:t>D)rolling farmland, most heavily populated region of Georgia</a:t>
            </a:r>
            <a:endParaRPr lang="en-US" sz="3200" dirty="0"/>
          </a:p>
        </p:txBody>
      </p:sp>
    </p:spTree>
    <p:extLst>
      <p:ext uri="{BB962C8B-B14F-4D97-AF65-F5344CB8AC3E}">
        <p14:creationId xmlns:p14="http://schemas.microsoft.com/office/powerpoint/2010/main" val="28735047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6181" y="508404"/>
            <a:ext cx="11227324" cy="5509200"/>
          </a:xfrm>
          <a:prstGeom prst="rect">
            <a:avLst/>
          </a:prstGeom>
        </p:spPr>
        <p:txBody>
          <a:bodyPr wrap="square">
            <a:spAutoFit/>
          </a:bodyPr>
          <a:lstStyle/>
          <a:p>
            <a:r>
              <a:rPr lang="en-US" sz="3200" dirty="0">
                <a:latin typeface="Arial" panose="020B0604020202020204" pitchFamily="34" charset="0"/>
              </a:rPr>
              <a:t>SS8H2b. 29. </a:t>
            </a:r>
            <a:r>
              <a:rPr lang="en-US" sz="3200" dirty="0">
                <a:latin typeface="PT Sans"/>
              </a:rPr>
              <a:t>James Oglethorpe’s hiring of Mary Musgrove had a positive impact on English and Native relations because</a:t>
            </a:r>
          </a:p>
          <a:p>
            <a:pPr lvl="1"/>
            <a:r>
              <a:rPr lang="en-US" sz="3200" dirty="0">
                <a:latin typeface="PT Sans"/>
              </a:rPr>
              <a:t>A) she assembled a group of Creek Native Americans who defended her.</a:t>
            </a:r>
          </a:p>
          <a:p>
            <a:pPr lvl="1"/>
            <a:r>
              <a:rPr lang="en-US" sz="3200" dirty="0">
                <a:latin typeface="PT Sans"/>
              </a:rPr>
              <a:t>B) the Native Americans did not communicate with any other Europeans.</a:t>
            </a:r>
          </a:p>
          <a:p>
            <a:pPr lvl="1"/>
            <a:r>
              <a:rPr lang="en-US" sz="3200" dirty="0">
                <a:latin typeface="PT Sans"/>
              </a:rPr>
              <a:t>C) she helped to make fair trades and negotiations between the groups.</a:t>
            </a:r>
          </a:p>
          <a:p>
            <a:pPr lvl="1"/>
            <a:r>
              <a:rPr lang="en-US" sz="3200" dirty="0">
                <a:latin typeface="PT Sans"/>
              </a:rPr>
              <a:t>D) the Native Americans saw her hiring as a sign of Oglethorpe’s good will.</a:t>
            </a:r>
            <a:endParaRPr lang="en-US" sz="3200" dirty="0"/>
          </a:p>
        </p:txBody>
      </p:sp>
    </p:spTree>
    <p:extLst>
      <p:ext uri="{BB962C8B-B14F-4D97-AF65-F5344CB8AC3E}">
        <p14:creationId xmlns:p14="http://schemas.microsoft.com/office/powerpoint/2010/main" val="4886695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6816" y="273454"/>
            <a:ext cx="11227323" cy="3539430"/>
          </a:xfrm>
          <a:prstGeom prst="rect">
            <a:avLst/>
          </a:prstGeom>
        </p:spPr>
        <p:txBody>
          <a:bodyPr wrap="square">
            <a:spAutoFit/>
          </a:bodyPr>
          <a:lstStyle/>
          <a:p>
            <a:r>
              <a:rPr lang="en-US" sz="3200" dirty="0">
                <a:latin typeface="Arial" panose="020B0604020202020204" pitchFamily="34" charset="0"/>
              </a:rPr>
              <a:t>SS8H2a. 30. </a:t>
            </a:r>
            <a:r>
              <a:rPr lang="en-US" sz="3200" dirty="0">
                <a:latin typeface="PT Sans"/>
              </a:rPr>
              <a:t>The government of England MOST LIKELY thought the Georgia colony would make a good military defense because</a:t>
            </a:r>
          </a:p>
          <a:p>
            <a:pPr lvl="1"/>
            <a:r>
              <a:rPr lang="en-US" sz="3200" dirty="0">
                <a:latin typeface="PT Sans"/>
              </a:rPr>
              <a:t>A) Native Americans in Georgia could help them.</a:t>
            </a:r>
          </a:p>
          <a:p>
            <a:pPr lvl="1"/>
            <a:r>
              <a:rPr lang="en-US" sz="3200" dirty="0">
                <a:latin typeface="PT Sans"/>
              </a:rPr>
              <a:t>B) it was full of many skilled and brave soldiers.</a:t>
            </a:r>
          </a:p>
          <a:p>
            <a:pPr lvl="1"/>
            <a:r>
              <a:rPr lang="en-US" sz="3200" dirty="0">
                <a:latin typeface="PT Sans"/>
              </a:rPr>
              <a:t>C) its geography made it very easy to fight there.</a:t>
            </a:r>
          </a:p>
          <a:p>
            <a:pPr lvl="1"/>
            <a:r>
              <a:rPr lang="en-US" sz="3200" dirty="0">
                <a:latin typeface="PT Sans"/>
              </a:rPr>
              <a:t>D) it could help to protect other English colonies.</a:t>
            </a:r>
            <a:endParaRPr lang="en-US" sz="3200" dirty="0"/>
          </a:p>
        </p:txBody>
      </p:sp>
    </p:spTree>
    <p:extLst>
      <p:ext uri="{BB962C8B-B14F-4D97-AF65-F5344CB8AC3E}">
        <p14:creationId xmlns:p14="http://schemas.microsoft.com/office/powerpoint/2010/main" val="28773158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4779" y="543928"/>
            <a:ext cx="11481847" cy="3046988"/>
          </a:xfrm>
          <a:prstGeom prst="rect">
            <a:avLst/>
          </a:prstGeom>
        </p:spPr>
        <p:txBody>
          <a:bodyPr wrap="square">
            <a:spAutoFit/>
          </a:bodyPr>
          <a:lstStyle/>
          <a:p>
            <a:r>
              <a:rPr lang="en-US" sz="3200" dirty="0">
                <a:latin typeface="Arial" panose="020B0604020202020204" pitchFamily="34" charset="0"/>
              </a:rPr>
              <a:t>SS8H2c. 31. </a:t>
            </a:r>
            <a:r>
              <a:rPr lang="en-US" sz="3200" dirty="0">
                <a:latin typeface="PT Sans"/>
              </a:rPr>
              <a:t>James Oglethorpe wanted the Highland Scots to move to Georgia</a:t>
            </a:r>
          </a:p>
          <a:p>
            <a:pPr lvl="1"/>
            <a:r>
              <a:rPr lang="en-US" sz="3200" dirty="0">
                <a:latin typeface="PT Sans"/>
              </a:rPr>
              <a:t>A) because they were qualified in the lumber industry.</a:t>
            </a:r>
          </a:p>
          <a:p>
            <a:pPr lvl="1"/>
            <a:r>
              <a:rPr lang="en-US" sz="3200" dirty="0">
                <a:latin typeface="PT Sans"/>
              </a:rPr>
              <a:t>B) so that the colony would have many types of people.</a:t>
            </a:r>
          </a:p>
          <a:p>
            <a:pPr lvl="1"/>
            <a:r>
              <a:rPr lang="en-US" sz="3200" dirty="0">
                <a:latin typeface="PT Sans"/>
              </a:rPr>
              <a:t>C) because they were experienced and skilled soldiers.</a:t>
            </a:r>
          </a:p>
          <a:p>
            <a:pPr lvl="1"/>
            <a:r>
              <a:rPr lang="en-US" sz="3200" dirty="0">
                <a:latin typeface="PT Sans"/>
              </a:rPr>
              <a:t>D) so that they would bring Protestantism to the colony.</a:t>
            </a:r>
            <a:endParaRPr lang="en-US" sz="3200" dirty="0"/>
          </a:p>
        </p:txBody>
      </p:sp>
    </p:spTree>
    <p:extLst>
      <p:ext uri="{BB962C8B-B14F-4D97-AF65-F5344CB8AC3E}">
        <p14:creationId xmlns:p14="http://schemas.microsoft.com/office/powerpoint/2010/main" val="21312234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7329" y="581634"/>
            <a:ext cx="10935092" cy="3046988"/>
          </a:xfrm>
          <a:prstGeom prst="rect">
            <a:avLst/>
          </a:prstGeom>
        </p:spPr>
        <p:txBody>
          <a:bodyPr wrap="square">
            <a:spAutoFit/>
          </a:bodyPr>
          <a:lstStyle/>
          <a:p>
            <a:r>
              <a:rPr lang="en-US" sz="3200" dirty="0">
                <a:latin typeface="Arial" panose="020B0604020202020204" pitchFamily="34" charset="0"/>
              </a:rPr>
              <a:t>SS8H2c. 32. </a:t>
            </a:r>
            <a:r>
              <a:rPr lang="en-US" sz="3200" dirty="0">
                <a:latin typeface="PT Sans"/>
              </a:rPr>
              <a:t>The </a:t>
            </a:r>
            <a:r>
              <a:rPr lang="en-US" sz="3200" dirty="0" err="1">
                <a:latin typeface="PT Sans"/>
              </a:rPr>
              <a:t>Salzburgers</a:t>
            </a:r>
            <a:r>
              <a:rPr lang="en-US" sz="3200" dirty="0">
                <a:latin typeface="PT Sans"/>
              </a:rPr>
              <a:t> are MOST associated with what time period in Georgia history?</a:t>
            </a:r>
          </a:p>
          <a:p>
            <a:pPr lvl="1"/>
            <a:r>
              <a:rPr lang="en-US" sz="3200" dirty="0">
                <a:latin typeface="PT Sans"/>
              </a:rPr>
              <a:t>A) Antebellum</a:t>
            </a:r>
          </a:p>
          <a:p>
            <a:pPr lvl="1"/>
            <a:r>
              <a:rPr lang="en-US" sz="3200" dirty="0">
                <a:latin typeface="PT Sans"/>
              </a:rPr>
              <a:t>B) Colonial</a:t>
            </a:r>
          </a:p>
          <a:p>
            <a:pPr lvl="1"/>
            <a:r>
              <a:rPr lang="en-US" sz="3200" dirty="0">
                <a:latin typeface="PT Sans"/>
              </a:rPr>
              <a:t>C) Reconstruction</a:t>
            </a:r>
          </a:p>
          <a:p>
            <a:pPr lvl="1"/>
            <a:r>
              <a:rPr lang="en-US" sz="3200" dirty="0">
                <a:latin typeface="PT Sans"/>
              </a:rPr>
              <a:t>D) Revolutionary</a:t>
            </a:r>
            <a:endParaRPr lang="en-US" sz="3200" dirty="0"/>
          </a:p>
        </p:txBody>
      </p:sp>
    </p:spTree>
    <p:extLst>
      <p:ext uri="{BB962C8B-B14F-4D97-AF65-F5344CB8AC3E}">
        <p14:creationId xmlns:p14="http://schemas.microsoft.com/office/powerpoint/2010/main" val="13077329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1596" y="358295"/>
            <a:ext cx="11302738" cy="3539430"/>
          </a:xfrm>
          <a:prstGeom prst="rect">
            <a:avLst/>
          </a:prstGeom>
        </p:spPr>
        <p:txBody>
          <a:bodyPr wrap="square">
            <a:spAutoFit/>
          </a:bodyPr>
          <a:lstStyle/>
          <a:p>
            <a:r>
              <a:rPr lang="en-US" sz="3200" dirty="0">
                <a:latin typeface="Arial" panose="020B0604020202020204" pitchFamily="34" charset="0"/>
              </a:rPr>
              <a:t>SS8H2c. 33. </a:t>
            </a:r>
            <a:r>
              <a:rPr lang="en-US" sz="3200" dirty="0">
                <a:latin typeface="PT Sans"/>
              </a:rPr>
              <a:t>Who was the second Royal Governor of Georgia and is often credited with being the "second founder" of Georgia?</a:t>
            </a:r>
          </a:p>
          <a:p>
            <a:pPr lvl="1"/>
            <a:r>
              <a:rPr lang="en-US" sz="3200" dirty="0">
                <a:latin typeface="PT Sans"/>
              </a:rPr>
              <a:t>A) Henry Ellis</a:t>
            </a:r>
          </a:p>
          <a:p>
            <a:pPr lvl="1"/>
            <a:r>
              <a:rPr lang="en-US" sz="3200" dirty="0">
                <a:latin typeface="PT Sans"/>
              </a:rPr>
              <a:t>B) James Wright</a:t>
            </a:r>
          </a:p>
          <a:p>
            <a:pPr lvl="1"/>
            <a:r>
              <a:rPr lang="en-US" sz="3200" dirty="0">
                <a:latin typeface="PT Sans"/>
              </a:rPr>
              <a:t>C) John Reynolds</a:t>
            </a:r>
          </a:p>
          <a:p>
            <a:pPr lvl="1"/>
            <a:r>
              <a:rPr lang="en-US" sz="3200" dirty="0">
                <a:latin typeface="PT Sans"/>
              </a:rPr>
              <a:t>D) James Oglethorpe</a:t>
            </a:r>
            <a:endParaRPr lang="en-US" sz="3200" dirty="0"/>
          </a:p>
        </p:txBody>
      </p:sp>
    </p:spTree>
    <p:extLst>
      <p:ext uri="{BB962C8B-B14F-4D97-AF65-F5344CB8AC3E}">
        <p14:creationId xmlns:p14="http://schemas.microsoft.com/office/powerpoint/2010/main" val="30766494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6181" y="619342"/>
            <a:ext cx="11029361" cy="3046988"/>
          </a:xfrm>
          <a:prstGeom prst="rect">
            <a:avLst/>
          </a:prstGeom>
        </p:spPr>
        <p:txBody>
          <a:bodyPr wrap="square">
            <a:spAutoFit/>
          </a:bodyPr>
          <a:lstStyle/>
          <a:p>
            <a:r>
              <a:rPr lang="en-US" sz="3200" dirty="0">
                <a:latin typeface="Arial" panose="020B0604020202020204" pitchFamily="34" charset="0"/>
              </a:rPr>
              <a:t>SS8H2d. 34. </a:t>
            </a:r>
            <a:r>
              <a:rPr lang="en-US" sz="3200" dirty="0">
                <a:latin typeface="PT Sans"/>
              </a:rPr>
              <a:t>What industry dramatically increased as a result of the Georgia colony lifting the ban on slavery?</a:t>
            </a:r>
          </a:p>
          <a:p>
            <a:pPr lvl="1"/>
            <a:r>
              <a:rPr lang="en-US" sz="3200" dirty="0">
                <a:latin typeface="PT Sans"/>
              </a:rPr>
              <a:t>A) rice industry</a:t>
            </a:r>
          </a:p>
          <a:p>
            <a:pPr lvl="1"/>
            <a:r>
              <a:rPr lang="en-US" sz="3200" dirty="0">
                <a:latin typeface="PT Sans"/>
              </a:rPr>
              <a:t>B) indigo industry</a:t>
            </a:r>
          </a:p>
          <a:p>
            <a:pPr lvl="1"/>
            <a:r>
              <a:rPr lang="en-US" sz="3200" dirty="0">
                <a:latin typeface="PT Sans"/>
              </a:rPr>
              <a:t>C) textile industry</a:t>
            </a:r>
          </a:p>
          <a:p>
            <a:pPr lvl="1"/>
            <a:r>
              <a:rPr lang="en-US" sz="3200" dirty="0">
                <a:latin typeface="PT Sans"/>
              </a:rPr>
              <a:t>D) tobacco industry</a:t>
            </a:r>
            <a:endParaRPr lang="en-US" sz="3200" dirty="0"/>
          </a:p>
        </p:txBody>
      </p:sp>
    </p:spTree>
    <p:extLst>
      <p:ext uri="{BB962C8B-B14F-4D97-AF65-F5344CB8AC3E}">
        <p14:creationId xmlns:p14="http://schemas.microsoft.com/office/powerpoint/2010/main" val="2883856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8792" y="173379"/>
            <a:ext cx="10982227" cy="3539430"/>
          </a:xfrm>
          <a:prstGeom prst="rect">
            <a:avLst/>
          </a:prstGeom>
        </p:spPr>
        <p:txBody>
          <a:bodyPr wrap="square">
            <a:spAutoFit/>
          </a:bodyPr>
          <a:lstStyle/>
          <a:p>
            <a:r>
              <a:rPr lang="en-US" sz="3200" dirty="0"/>
              <a:t>SS8H2d. 35. The first royal governor of Georgia, John Reynolds, was viewed as a poor leader. Which characteristic put Reynolds’ citizens in the MOST danger?</a:t>
            </a:r>
          </a:p>
          <a:p>
            <a:pPr marL="800100" lvl="1" indent="-342900">
              <a:buAutoNum type="alphaUcParenR"/>
            </a:pPr>
            <a:r>
              <a:rPr lang="en-US" sz="3200" dirty="0"/>
              <a:t>Reynolds’ lack of skill in Indian diplomacy</a:t>
            </a:r>
          </a:p>
          <a:p>
            <a:pPr marL="800100" lvl="1" indent="-342900">
              <a:buAutoNum type="alphaUcParenR"/>
            </a:pPr>
            <a:r>
              <a:rPr lang="en-US" sz="3200" dirty="0"/>
              <a:t>Reynolds’ isolation of other political leaders</a:t>
            </a:r>
          </a:p>
          <a:p>
            <a:pPr lvl="1"/>
            <a:r>
              <a:rPr lang="en-US" sz="3200" dirty="0"/>
              <a:t>C) Reynolds’ desire for a more lucrative position</a:t>
            </a:r>
          </a:p>
          <a:p>
            <a:pPr lvl="1"/>
            <a:r>
              <a:rPr lang="en-US" sz="3200" dirty="0"/>
              <a:t>D) Reynolds’ appointment of friends to the cabinet</a:t>
            </a:r>
            <a:endParaRPr lang="en-US" sz="3200" dirty="0"/>
          </a:p>
        </p:txBody>
      </p:sp>
    </p:spTree>
    <p:extLst>
      <p:ext uri="{BB962C8B-B14F-4D97-AF65-F5344CB8AC3E}">
        <p14:creationId xmlns:p14="http://schemas.microsoft.com/office/powerpoint/2010/main" val="8710108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32614" y="524857"/>
            <a:ext cx="2133600" cy="1962150"/>
          </a:xfrm>
          <a:prstGeom prst="rect">
            <a:avLst/>
          </a:prstGeom>
        </p:spPr>
      </p:pic>
      <p:sp>
        <p:nvSpPr>
          <p:cNvPr id="3" name="Rectangle 2"/>
          <p:cNvSpPr/>
          <p:nvPr/>
        </p:nvSpPr>
        <p:spPr>
          <a:xfrm>
            <a:off x="2802903" y="455682"/>
            <a:ext cx="8886334" cy="3539430"/>
          </a:xfrm>
          <a:prstGeom prst="rect">
            <a:avLst/>
          </a:prstGeom>
        </p:spPr>
        <p:txBody>
          <a:bodyPr wrap="square">
            <a:spAutoFit/>
          </a:bodyPr>
          <a:lstStyle/>
          <a:p>
            <a:r>
              <a:rPr lang="en-US" sz="3200" dirty="0">
                <a:latin typeface="PT Sans"/>
              </a:rPr>
              <a:t>SS8H2e. 36. In what period of Georgia history would these products have been MOST likely to have been profitable?</a:t>
            </a:r>
          </a:p>
          <a:p>
            <a:pPr lvl="1"/>
            <a:r>
              <a:rPr lang="en-US" sz="3200" dirty="0">
                <a:latin typeface="PT Sans"/>
              </a:rPr>
              <a:t>A) The Colonial Period</a:t>
            </a:r>
          </a:p>
          <a:p>
            <a:pPr lvl="1"/>
            <a:r>
              <a:rPr lang="en-US" sz="3200" dirty="0">
                <a:latin typeface="PT Sans"/>
              </a:rPr>
              <a:t>B) The Great Depression</a:t>
            </a:r>
          </a:p>
          <a:p>
            <a:pPr lvl="1"/>
            <a:r>
              <a:rPr lang="en-US" sz="3200" dirty="0">
                <a:latin typeface="PT Sans"/>
              </a:rPr>
              <a:t>C) The Reconstruction Era</a:t>
            </a:r>
          </a:p>
          <a:p>
            <a:pPr lvl="1"/>
            <a:r>
              <a:rPr lang="en-US" sz="3200" dirty="0">
                <a:latin typeface="PT Sans"/>
              </a:rPr>
              <a:t>D) The Post-World War II Era</a:t>
            </a:r>
            <a:endParaRPr lang="en-US" sz="3200" dirty="0"/>
          </a:p>
        </p:txBody>
      </p:sp>
    </p:spTree>
    <p:extLst>
      <p:ext uri="{BB962C8B-B14F-4D97-AF65-F5344CB8AC3E}">
        <p14:creationId xmlns:p14="http://schemas.microsoft.com/office/powerpoint/2010/main" val="23619776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16915" y="1046480"/>
            <a:ext cx="3829050" cy="1676400"/>
          </a:xfrm>
          <a:prstGeom prst="rect">
            <a:avLst/>
          </a:prstGeom>
        </p:spPr>
      </p:pic>
      <p:sp>
        <p:nvSpPr>
          <p:cNvPr id="3" name="Rectangle 2"/>
          <p:cNvSpPr/>
          <p:nvPr/>
        </p:nvSpPr>
        <p:spPr>
          <a:xfrm>
            <a:off x="716915" y="2919482"/>
            <a:ext cx="11236750" cy="3539430"/>
          </a:xfrm>
          <a:prstGeom prst="rect">
            <a:avLst/>
          </a:prstGeom>
        </p:spPr>
        <p:txBody>
          <a:bodyPr wrap="square">
            <a:spAutoFit/>
          </a:bodyPr>
          <a:lstStyle/>
          <a:p>
            <a:r>
              <a:rPr lang="en-US" sz="3200" dirty="0">
                <a:latin typeface="PT Sans"/>
              </a:rPr>
              <a:t>SS8H2e. 37. What conclusions can you draw from this list of crops?</a:t>
            </a:r>
          </a:p>
          <a:p>
            <a:pPr lvl="1"/>
            <a:r>
              <a:rPr lang="en-US" sz="3200" dirty="0">
                <a:latin typeface="PT Sans"/>
              </a:rPr>
              <a:t>A) Georgia agriculture was not very successful.</a:t>
            </a:r>
          </a:p>
          <a:p>
            <a:pPr lvl="1"/>
            <a:r>
              <a:rPr lang="en-US" sz="3200" dirty="0">
                <a:latin typeface="PT Sans"/>
              </a:rPr>
              <a:t>B) Georgia agriculture required a large amount of labor.</a:t>
            </a:r>
          </a:p>
          <a:p>
            <a:pPr lvl="1"/>
            <a:r>
              <a:rPr lang="en-US" sz="3200" dirty="0">
                <a:latin typeface="PT Sans"/>
              </a:rPr>
              <a:t>C) Georgians only grew crops that were able to be eaten.</a:t>
            </a:r>
          </a:p>
          <a:p>
            <a:pPr lvl="1"/>
            <a:r>
              <a:rPr lang="en-US" sz="3200" dirty="0">
                <a:latin typeface="PT Sans"/>
              </a:rPr>
              <a:t>D) Georgians did not grow any crops meant for human consumption.</a:t>
            </a:r>
            <a:endParaRPr lang="en-US" sz="3200" dirty="0"/>
          </a:p>
        </p:txBody>
      </p:sp>
    </p:spTree>
    <p:extLst>
      <p:ext uri="{BB962C8B-B14F-4D97-AF65-F5344CB8AC3E}">
        <p14:creationId xmlns:p14="http://schemas.microsoft.com/office/powerpoint/2010/main" val="28765481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5353" y="471416"/>
            <a:ext cx="11283884" cy="3539430"/>
          </a:xfrm>
          <a:prstGeom prst="rect">
            <a:avLst/>
          </a:prstGeom>
        </p:spPr>
        <p:txBody>
          <a:bodyPr wrap="square">
            <a:spAutoFit/>
          </a:bodyPr>
          <a:lstStyle/>
          <a:p>
            <a:r>
              <a:rPr lang="en-US" sz="3200" dirty="0">
                <a:latin typeface="Arial" panose="020B0604020202020204" pitchFamily="34" charset="0"/>
              </a:rPr>
              <a:t>SS8H2e. 38. </a:t>
            </a:r>
            <a:r>
              <a:rPr lang="en-US" sz="3200" dirty="0">
                <a:latin typeface="PT Sans"/>
              </a:rPr>
              <a:t>If you traveled back to the Colonial Period in Georgia, which crop would you have been LEAST likely to see being grown?</a:t>
            </a:r>
          </a:p>
          <a:p>
            <a:pPr lvl="1"/>
            <a:r>
              <a:rPr lang="en-US" sz="3200" dirty="0">
                <a:latin typeface="PT Sans"/>
              </a:rPr>
              <a:t>A) cotton</a:t>
            </a:r>
          </a:p>
          <a:p>
            <a:pPr lvl="1"/>
            <a:r>
              <a:rPr lang="en-US" sz="3200" dirty="0">
                <a:latin typeface="PT Sans"/>
              </a:rPr>
              <a:t>B) indigo</a:t>
            </a:r>
          </a:p>
          <a:p>
            <a:pPr lvl="1"/>
            <a:r>
              <a:rPr lang="en-US" sz="3200" dirty="0">
                <a:latin typeface="PT Sans"/>
              </a:rPr>
              <a:t>C) rice</a:t>
            </a:r>
          </a:p>
          <a:p>
            <a:pPr lvl="1"/>
            <a:r>
              <a:rPr lang="en-US" sz="3200" dirty="0">
                <a:latin typeface="PT Sans"/>
              </a:rPr>
              <a:t>D) tobacco</a:t>
            </a:r>
            <a:endParaRPr lang="en-US" sz="3200" dirty="0"/>
          </a:p>
        </p:txBody>
      </p:sp>
    </p:spTree>
    <p:extLst>
      <p:ext uri="{BB962C8B-B14F-4D97-AF65-F5344CB8AC3E}">
        <p14:creationId xmlns:p14="http://schemas.microsoft.com/office/powerpoint/2010/main" val="449967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1984" y="1119681"/>
            <a:ext cx="8163612" cy="3539430"/>
          </a:xfrm>
          <a:prstGeom prst="rect">
            <a:avLst/>
          </a:prstGeom>
        </p:spPr>
        <p:txBody>
          <a:bodyPr wrap="square">
            <a:spAutoFit/>
          </a:bodyPr>
          <a:lstStyle/>
          <a:p>
            <a:r>
              <a:rPr lang="en-US" sz="3200" dirty="0"/>
              <a:t>SS8G1c 3. What is the natural boundary that separates the Coastal Plain and Piedmont regions? </a:t>
            </a:r>
          </a:p>
          <a:p>
            <a:pPr lvl="1"/>
            <a:r>
              <a:rPr lang="en-US" sz="3200" dirty="0"/>
              <a:t>A)Fall Line </a:t>
            </a:r>
          </a:p>
          <a:p>
            <a:pPr lvl="1"/>
            <a:r>
              <a:rPr lang="en-US" sz="3200" dirty="0"/>
              <a:t>B)Savannah River </a:t>
            </a:r>
          </a:p>
          <a:p>
            <a:pPr lvl="1"/>
            <a:r>
              <a:rPr lang="en-US" sz="3200" dirty="0"/>
              <a:t>C)Atlantic coastline </a:t>
            </a:r>
          </a:p>
          <a:p>
            <a:pPr lvl="1"/>
            <a:r>
              <a:rPr lang="en-US" sz="3200" dirty="0"/>
              <a:t>D)Appalachian Mountains</a:t>
            </a:r>
            <a:endParaRPr lang="en-US" sz="3200" dirty="0"/>
          </a:p>
        </p:txBody>
      </p:sp>
    </p:spTree>
    <p:extLst>
      <p:ext uri="{BB962C8B-B14F-4D97-AF65-F5344CB8AC3E}">
        <p14:creationId xmlns:p14="http://schemas.microsoft.com/office/powerpoint/2010/main" val="4508244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7390" y="353954"/>
            <a:ext cx="11378151" cy="6001643"/>
          </a:xfrm>
          <a:prstGeom prst="rect">
            <a:avLst/>
          </a:prstGeom>
        </p:spPr>
        <p:txBody>
          <a:bodyPr wrap="square">
            <a:spAutoFit/>
          </a:bodyPr>
          <a:lstStyle/>
          <a:p>
            <a:r>
              <a:rPr lang="en-US" sz="3200" dirty="0">
                <a:latin typeface="Arial" panose="020B0604020202020204" pitchFamily="34" charset="0"/>
              </a:rPr>
              <a:t>SS8H3d. 39. </a:t>
            </a:r>
            <a:r>
              <a:rPr lang="en-US" sz="3200" dirty="0">
                <a:latin typeface="PT Sans"/>
              </a:rPr>
              <a:t>The French-Indian/Seven Years War is often viewed by historians as being a factor in causing the American Revolution. Which</a:t>
            </a:r>
          </a:p>
          <a:p>
            <a:r>
              <a:rPr lang="en-US" sz="3200" dirty="0">
                <a:latin typeface="PT Sans"/>
              </a:rPr>
              <a:t>of these BEST explains why this might be the case?</a:t>
            </a:r>
          </a:p>
          <a:p>
            <a:pPr lvl="1"/>
            <a:r>
              <a:rPr lang="en-US" sz="3200" dirty="0">
                <a:latin typeface="PT Sans"/>
              </a:rPr>
              <a:t>A) The Indians believed the colonists would return seized lands to them.</a:t>
            </a:r>
          </a:p>
          <a:p>
            <a:pPr lvl="1"/>
            <a:r>
              <a:rPr lang="en-US" sz="3200" dirty="0">
                <a:latin typeface="PT Sans"/>
              </a:rPr>
              <a:t>B) The British were able to defeat the French in North America, Asia, and at sea.</a:t>
            </a:r>
          </a:p>
          <a:p>
            <a:pPr lvl="1"/>
            <a:r>
              <a:rPr lang="en-US" sz="3200" dirty="0">
                <a:latin typeface="PT Sans"/>
              </a:rPr>
              <a:t>C) The high cost of the war meant Parliament had to create new taxes in the American colonies.</a:t>
            </a:r>
          </a:p>
          <a:p>
            <a:pPr lvl="1"/>
            <a:r>
              <a:rPr lang="en-US" sz="3200" dirty="0">
                <a:latin typeface="PT Sans"/>
              </a:rPr>
              <a:t>D) The French were never truly expelled and played a large role in stirring-up colonial discontent.</a:t>
            </a:r>
            <a:endParaRPr lang="en-US" sz="3200" dirty="0"/>
          </a:p>
        </p:txBody>
      </p:sp>
    </p:spTree>
    <p:extLst>
      <p:ext uri="{BB962C8B-B14F-4D97-AF65-F5344CB8AC3E}">
        <p14:creationId xmlns:p14="http://schemas.microsoft.com/office/powerpoint/2010/main" val="24527716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5353" y="477940"/>
            <a:ext cx="11425286" cy="3046988"/>
          </a:xfrm>
          <a:prstGeom prst="rect">
            <a:avLst/>
          </a:prstGeom>
        </p:spPr>
        <p:txBody>
          <a:bodyPr wrap="square">
            <a:spAutoFit/>
          </a:bodyPr>
          <a:lstStyle/>
          <a:p>
            <a:r>
              <a:rPr lang="en-US" sz="3200" dirty="0">
                <a:latin typeface="Arial" panose="020B0604020202020204" pitchFamily="34" charset="0"/>
              </a:rPr>
              <a:t>SS8H3c. 40. </a:t>
            </a:r>
            <a:r>
              <a:rPr lang="en-US" sz="3200" dirty="0">
                <a:latin typeface="PT Sans"/>
              </a:rPr>
              <a:t>A Patriot in North America in the 1770s would have MOST LIKELY supported which of these?</a:t>
            </a:r>
          </a:p>
          <a:p>
            <a:pPr lvl="1"/>
            <a:r>
              <a:rPr lang="en-US" sz="3200" dirty="0">
                <a:latin typeface="PT Sans"/>
              </a:rPr>
              <a:t>A) boycotting British-made goods</a:t>
            </a:r>
          </a:p>
          <a:p>
            <a:pPr lvl="1"/>
            <a:r>
              <a:rPr lang="en-US" sz="3200" dirty="0">
                <a:latin typeface="PT Sans"/>
              </a:rPr>
              <a:t>B) supporting the "Coercive Acts"</a:t>
            </a:r>
          </a:p>
          <a:p>
            <a:pPr lvl="1"/>
            <a:r>
              <a:rPr lang="en-US" sz="3200" dirty="0">
                <a:latin typeface="PT Sans"/>
              </a:rPr>
              <a:t>C) remaining a part of Great Britain</a:t>
            </a:r>
          </a:p>
          <a:p>
            <a:pPr lvl="1"/>
            <a:r>
              <a:rPr lang="en-US" sz="3200" dirty="0">
                <a:latin typeface="PT Sans"/>
              </a:rPr>
              <a:t>D) becoming a member of the "red coats"</a:t>
            </a:r>
            <a:endParaRPr lang="en-US" sz="3200" dirty="0"/>
          </a:p>
        </p:txBody>
      </p:sp>
    </p:spTree>
    <p:extLst>
      <p:ext uri="{BB962C8B-B14F-4D97-AF65-F5344CB8AC3E}">
        <p14:creationId xmlns:p14="http://schemas.microsoft.com/office/powerpoint/2010/main" val="9443805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4462" y="817305"/>
            <a:ext cx="11274458" cy="3046988"/>
          </a:xfrm>
          <a:prstGeom prst="rect">
            <a:avLst/>
          </a:prstGeom>
        </p:spPr>
        <p:txBody>
          <a:bodyPr wrap="square">
            <a:spAutoFit/>
          </a:bodyPr>
          <a:lstStyle/>
          <a:p>
            <a:r>
              <a:rPr lang="en-US" sz="3200" dirty="0">
                <a:latin typeface="Arial" panose="020B0604020202020204" pitchFamily="34" charset="0"/>
              </a:rPr>
              <a:t>SS8H3c 41. </a:t>
            </a:r>
            <a:r>
              <a:rPr lang="en-US" sz="3200" dirty="0">
                <a:latin typeface="PT Sans"/>
              </a:rPr>
              <a:t>A Loyalist in North America in the 1770s would have MOST LIKELY supported which of these?</a:t>
            </a:r>
          </a:p>
          <a:p>
            <a:pPr lvl="1"/>
            <a:r>
              <a:rPr lang="en-US" sz="3200" dirty="0">
                <a:latin typeface="PT Sans"/>
              </a:rPr>
              <a:t>A) revolution against the King</a:t>
            </a:r>
          </a:p>
          <a:p>
            <a:pPr lvl="1"/>
            <a:r>
              <a:rPr lang="en-US" sz="3200" dirty="0">
                <a:latin typeface="PT Sans"/>
              </a:rPr>
              <a:t>B) boycotting British-made goods</a:t>
            </a:r>
          </a:p>
          <a:p>
            <a:pPr lvl="1"/>
            <a:r>
              <a:rPr lang="en-US" sz="3200" dirty="0">
                <a:latin typeface="PT Sans"/>
              </a:rPr>
              <a:t>C) remaining a part of Great Britain</a:t>
            </a:r>
          </a:p>
          <a:p>
            <a:pPr lvl="1"/>
            <a:r>
              <a:rPr lang="en-US" sz="3200" dirty="0">
                <a:latin typeface="PT Sans"/>
              </a:rPr>
              <a:t>D) declaring independence from Great Britain</a:t>
            </a:r>
            <a:endParaRPr lang="en-US" sz="3200" dirty="0"/>
          </a:p>
        </p:txBody>
      </p:sp>
    </p:spTree>
    <p:extLst>
      <p:ext uri="{BB962C8B-B14F-4D97-AF65-F5344CB8AC3E}">
        <p14:creationId xmlns:p14="http://schemas.microsoft.com/office/powerpoint/2010/main" val="13897768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3633" y="446038"/>
            <a:ext cx="11274458" cy="3046988"/>
          </a:xfrm>
          <a:prstGeom prst="rect">
            <a:avLst/>
          </a:prstGeom>
        </p:spPr>
        <p:txBody>
          <a:bodyPr wrap="square">
            <a:spAutoFit/>
          </a:bodyPr>
          <a:lstStyle/>
          <a:p>
            <a:r>
              <a:rPr lang="en-US" sz="3200" dirty="0"/>
              <a:t>SS8H3a 42. Which of the following statements most accurately describes Georgia at the beginning of the Revolutionary War?</a:t>
            </a:r>
          </a:p>
          <a:p>
            <a:pPr lvl="1"/>
            <a:r>
              <a:rPr lang="en-US" sz="3200" dirty="0"/>
              <a:t>A)The royal governor was very unpopular.</a:t>
            </a:r>
          </a:p>
          <a:p>
            <a:pPr lvl="1"/>
            <a:r>
              <a:rPr lang="en-US" sz="3200" dirty="0"/>
              <a:t>B)Georgia relied heavily upon trade with England.</a:t>
            </a:r>
          </a:p>
          <a:p>
            <a:pPr lvl="1"/>
            <a:r>
              <a:rPr lang="en-US" sz="3200" dirty="0"/>
              <a:t>C)A strong tradition of self-government had developed.</a:t>
            </a:r>
          </a:p>
          <a:p>
            <a:pPr lvl="1"/>
            <a:r>
              <a:rPr lang="en-US" sz="3200" dirty="0"/>
              <a:t>D)Most Georgians strongly favored independence from England.</a:t>
            </a:r>
            <a:endParaRPr lang="en-US" sz="3200" dirty="0"/>
          </a:p>
        </p:txBody>
      </p:sp>
    </p:spTree>
    <p:extLst>
      <p:ext uri="{BB962C8B-B14F-4D97-AF65-F5344CB8AC3E}">
        <p14:creationId xmlns:p14="http://schemas.microsoft.com/office/powerpoint/2010/main" val="6657733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7073" y="452562"/>
            <a:ext cx="11453566" cy="3046988"/>
          </a:xfrm>
          <a:prstGeom prst="rect">
            <a:avLst/>
          </a:prstGeom>
        </p:spPr>
        <p:txBody>
          <a:bodyPr wrap="square">
            <a:spAutoFit/>
          </a:bodyPr>
          <a:lstStyle/>
          <a:p>
            <a:r>
              <a:rPr lang="en-US" sz="3200" dirty="0"/>
              <a:t>SS8H3c. 43. The leader of the rebel militia group that defeated 800 British troops at the Battle of Kettle Creek was</a:t>
            </a:r>
          </a:p>
          <a:p>
            <a:pPr lvl="1"/>
            <a:r>
              <a:rPr lang="en-US" sz="3200" dirty="0"/>
              <a:t>A)Lyman Hall.</a:t>
            </a:r>
          </a:p>
          <a:p>
            <a:pPr lvl="1"/>
            <a:r>
              <a:rPr lang="en-US" sz="3200" dirty="0"/>
              <a:t>B)Elijah Clark.</a:t>
            </a:r>
          </a:p>
          <a:p>
            <a:pPr lvl="1"/>
            <a:r>
              <a:rPr lang="en-US" sz="3200" dirty="0"/>
              <a:t>C)Austin Dabney.</a:t>
            </a:r>
          </a:p>
          <a:p>
            <a:pPr lvl="1"/>
            <a:r>
              <a:rPr lang="en-US" sz="3200" dirty="0"/>
              <a:t>D)John Treutlen.</a:t>
            </a:r>
            <a:endParaRPr lang="en-US" sz="3200" dirty="0"/>
          </a:p>
        </p:txBody>
      </p:sp>
    </p:spTree>
    <p:extLst>
      <p:ext uri="{BB962C8B-B14F-4D97-AF65-F5344CB8AC3E}">
        <p14:creationId xmlns:p14="http://schemas.microsoft.com/office/powerpoint/2010/main" val="27052780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4207" y="435892"/>
            <a:ext cx="11265030" cy="4524315"/>
          </a:xfrm>
          <a:prstGeom prst="rect">
            <a:avLst/>
          </a:prstGeom>
        </p:spPr>
        <p:txBody>
          <a:bodyPr wrap="square">
            <a:spAutoFit/>
          </a:bodyPr>
          <a:lstStyle/>
          <a:p>
            <a:r>
              <a:rPr lang="en-US" sz="3200" dirty="0"/>
              <a:t>SS8H3b. 44. What was the purpose of the Declaration of Independence?</a:t>
            </a:r>
          </a:p>
          <a:p>
            <a:pPr lvl="1"/>
            <a:r>
              <a:rPr lang="en-US" sz="3200" dirty="0"/>
              <a:t>A)to serve as a preamble to the Constitution</a:t>
            </a:r>
          </a:p>
          <a:p>
            <a:pPr lvl="1"/>
            <a:r>
              <a:rPr lang="en-US" sz="3200" dirty="0"/>
              <a:t>B)to demand that the colonists be given the same rights as British citizens</a:t>
            </a:r>
          </a:p>
          <a:p>
            <a:pPr lvl="1"/>
            <a:r>
              <a:rPr lang="en-US" sz="3200" dirty="0"/>
              <a:t>C)to dissolve the political connection between the colonies and Great Britain</a:t>
            </a:r>
          </a:p>
          <a:p>
            <a:pPr lvl="1"/>
            <a:r>
              <a:rPr lang="en-US" sz="3200" dirty="0"/>
              <a:t>D)to inform King George III that the colonies had ratified the Articles of Confederation</a:t>
            </a:r>
            <a:endParaRPr lang="en-US" sz="3200" dirty="0"/>
          </a:p>
        </p:txBody>
      </p:sp>
    </p:spTree>
    <p:extLst>
      <p:ext uri="{BB962C8B-B14F-4D97-AF65-F5344CB8AC3E}">
        <p14:creationId xmlns:p14="http://schemas.microsoft.com/office/powerpoint/2010/main" val="32861690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6499" y="339441"/>
            <a:ext cx="11387579" cy="3046988"/>
          </a:xfrm>
          <a:prstGeom prst="rect">
            <a:avLst/>
          </a:prstGeom>
        </p:spPr>
        <p:txBody>
          <a:bodyPr wrap="square">
            <a:spAutoFit/>
          </a:bodyPr>
          <a:lstStyle/>
          <a:p>
            <a:r>
              <a:rPr lang="en-US" sz="3200" dirty="0"/>
              <a:t>SS8H3d 45. At the Constitutional Convention in 1787, the Great Compromise was introduced in order to</a:t>
            </a:r>
          </a:p>
          <a:p>
            <a:pPr lvl="1"/>
            <a:r>
              <a:rPr lang="en-US" sz="3200" dirty="0"/>
              <a:t>A)end the debate over slavery.</a:t>
            </a:r>
          </a:p>
          <a:p>
            <a:pPr lvl="1"/>
            <a:r>
              <a:rPr lang="en-US" sz="3200" dirty="0"/>
              <a:t>B)separate Virginia and West Virginia.</a:t>
            </a:r>
          </a:p>
          <a:p>
            <a:pPr lvl="1"/>
            <a:r>
              <a:rPr lang="en-US" sz="3200" dirty="0"/>
              <a:t>C)maintain peace between England and America.</a:t>
            </a:r>
          </a:p>
          <a:p>
            <a:pPr lvl="1"/>
            <a:r>
              <a:rPr lang="en-US" sz="3200" dirty="0"/>
              <a:t>D)give equal representation to both large and small states.</a:t>
            </a:r>
            <a:endParaRPr lang="en-US" sz="3200" dirty="0"/>
          </a:p>
        </p:txBody>
      </p:sp>
    </p:spTree>
    <p:extLst>
      <p:ext uri="{BB962C8B-B14F-4D97-AF65-F5344CB8AC3E}">
        <p14:creationId xmlns:p14="http://schemas.microsoft.com/office/powerpoint/2010/main" val="85325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3827" y="1402486"/>
            <a:ext cx="9445658" cy="3046988"/>
          </a:xfrm>
          <a:prstGeom prst="rect">
            <a:avLst/>
          </a:prstGeom>
        </p:spPr>
        <p:txBody>
          <a:bodyPr wrap="square">
            <a:spAutoFit/>
          </a:bodyPr>
          <a:lstStyle/>
          <a:p>
            <a:r>
              <a:rPr lang="en-US" sz="3200" dirty="0"/>
              <a:t>SS8G1c 4. What geographic region of Georgia is located between the Coastal Plain and the mountains?</a:t>
            </a:r>
          </a:p>
          <a:p>
            <a:pPr lvl="1"/>
            <a:r>
              <a:rPr lang="en-US" sz="3200" dirty="0"/>
              <a:t>A)Fall Line</a:t>
            </a:r>
          </a:p>
          <a:p>
            <a:pPr lvl="1"/>
            <a:r>
              <a:rPr lang="en-US" sz="3200" dirty="0"/>
              <a:t>B)Piedmont </a:t>
            </a:r>
          </a:p>
          <a:p>
            <a:pPr lvl="1"/>
            <a:r>
              <a:rPr lang="en-US" sz="3200" dirty="0"/>
              <a:t>C)Georgia Plateau </a:t>
            </a:r>
          </a:p>
          <a:p>
            <a:pPr lvl="1"/>
            <a:r>
              <a:rPr lang="en-US" sz="3200" dirty="0"/>
              <a:t>D)Ridge and Valley</a:t>
            </a:r>
            <a:endParaRPr lang="en-US" sz="3200" dirty="0"/>
          </a:p>
        </p:txBody>
      </p:sp>
    </p:spTree>
    <p:extLst>
      <p:ext uri="{BB962C8B-B14F-4D97-AF65-F5344CB8AC3E}">
        <p14:creationId xmlns:p14="http://schemas.microsoft.com/office/powerpoint/2010/main" val="3189823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5291" y="843402"/>
            <a:ext cx="10774837" cy="3046988"/>
          </a:xfrm>
          <a:prstGeom prst="rect">
            <a:avLst/>
          </a:prstGeom>
        </p:spPr>
        <p:txBody>
          <a:bodyPr wrap="square">
            <a:spAutoFit/>
          </a:bodyPr>
          <a:lstStyle/>
          <a:p>
            <a:r>
              <a:rPr lang="en-US" sz="3200" dirty="0"/>
              <a:t>SS8G1b 5. Which of the following BEST describes Georgia's coastal plain region? </a:t>
            </a:r>
          </a:p>
          <a:p>
            <a:pPr lvl="1"/>
            <a:r>
              <a:rPr lang="en-US" sz="3200" dirty="0"/>
              <a:t>A)mountainous land bordering Florida</a:t>
            </a:r>
          </a:p>
          <a:p>
            <a:pPr lvl="1"/>
            <a:r>
              <a:rPr lang="en-US" sz="3200" dirty="0"/>
              <a:t>B)rolling land in the middle of the state </a:t>
            </a:r>
          </a:p>
          <a:p>
            <a:pPr lvl="1"/>
            <a:r>
              <a:rPr lang="en-US" sz="3200" dirty="0"/>
              <a:t>C)level land bordering the Atlantic Ocean </a:t>
            </a:r>
          </a:p>
          <a:p>
            <a:pPr lvl="1"/>
            <a:r>
              <a:rPr lang="en-US" sz="3200" dirty="0"/>
              <a:t>D)steep highland in the northern part of the state </a:t>
            </a:r>
            <a:endParaRPr lang="en-US" sz="3200" dirty="0"/>
          </a:p>
        </p:txBody>
      </p:sp>
    </p:spTree>
    <p:extLst>
      <p:ext uri="{BB962C8B-B14F-4D97-AF65-F5344CB8AC3E}">
        <p14:creationId xmlns:p14="http://schemas.microsoft.com/office/powerpoint/2010/main" val="3912406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7010" y="764366"/>
            <a:ext cx="10331777" cy="3539430"/>
          </a:xfrm>
          <a:prstGeom prst="rect">
            <a:avLst/>
          </a:prstGeom>
        </p:spPr>
        <p:txBody>
          <a:bodyPr wrap="square">
            <a:spAutoFit/>
          </a:bodyPr>
          <a:lstStyle/>
          <a:p>
            <a:r>
              <a:rPr lang="en-US" sz="3200" dirty="0"/>
              <a:t>SS8G1b. 6. The textile industry has been one of Georgia's primary industries. The textile industry developed mainly along the </a:t>
            </a:r>
          </a:p>
          <a:p>
            <a:pPr lvl="1"/>
            <a:r>
              <a:rPr lang="en-US" sz="3200" dirty="0"/>
              <a:t>A)Coastal Plain. </a:t>
            </a:r>
          </a:p>
          <a:p>
            <a:pPr lvl="1"/>
            <a:r>
              <a:rPr lang="en-US" sz="3200" dirty="0"/>
              <a:t>B)Altamaha River. </a:t>
            </a:r>
          </a:p>
          <a:p>
            <a:pPr lvl="1"/>
            <a:r>
              <a:rPr lang="en-US" sz="3200" dirty="0"/>
              <a:t>C)Fall line. </a:t>
            </a:r>
          </a:p>
          <a:p>
            <a:pPr lvl="1"/>
            <a:r>
              <a:rPr lang="en-US" sz="3200" dirty="0"/>
              <a:t>D)Chattahoochee River. </a:t>
            </a:r>
            <a:endParaRPr lang="en-US" sz="3200" dirty="0"/>
          </a:p>
        </p:txBody>
      </p:sp>
    </p:spTree>
    <p:extLst>
      <p:ext uri="{BB962C8B-B14F-4D97-AF65-F5344CB8AC3E}">
        <p14:creationId xmlns:p14="http://schemas.microsoft.com/office/powerpoint/2010/main" val="3490011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3316" y="818023"/>
            <a:ext cx="11217896" cy="3046988"/>
          </a:xfrm>
          <a:prstGeom prst="rect">
            <a:avLst/>
          </a:prstGeom>
        </p:spPr>
        <p:txBody>
          <a:bodyPr wrap="square">
            <a:spAutoFit/>
          </a:bodyPr>
          <a:lstStyle/>
          <a:p>
            <a:r>
              <a:rPr lang="en-US" sz="3200" dirty="0"/>
              <a:t>SS8G1c. 7. Which physical feature is located in the coastal plains region of Georgia?</a:t>
            </a:r>
          </a:p>
          <a:p>
            <a:pPr lvl="1"/>
            <a:r>
              <a:rPr lang="en-US" sz="3200" dirty="0"/>
              <a:t>A)</a:t>
            </a:r>
            <a:r>
              <a:rPr lang="en-US" sz="3200" dirty="0" err="1"/>
              <a:t>Brasstown</a:t>
            </a:r>
            <a:r>
              <a:rPr lang="en-US" sz="3200" dirty="0"/>
              <a:t> Bald </a:t>
            </a:r>
          </a:p>
          <a:p>
            <a:pPr lvl="1"/>
            <a:r>
              <a:rPr lang="en-US" sz="3200" dirty="0"/>
              <a:t>B)Okefenokee Swamp </a:t>
            </a:r>
          </a:p>
          <a:p>
            <a:pPr lvl="1"/>
            <a:r>
              <a:rPr lang="en-US" sz="3200" dirty="0"/>
              <a:t>C)Chattahoochee River </a:t>
            </a:r>
          </a:p>
          <a:p>
            <a:pPr lvl="1"/>
            <a:r>
              <a:rPr lang="en-US" sz="3200" dirty="0"/>
              <a:t>D)Lake Sidney Lanier</a:t>
            </a:r>
            <a:endParaRPr lang="en-US" sz="3200" dirty="0"/>
          </a:p>
        </p:txBody>
      </p:sp>
    </p:spTree>
    <p:extLst>
      <p:ext uri="{BB962C8B-B14F-4D97-AF65-F5344CB8AC3E}">
        <p14:creationId xmlns:p14="http://schemas.microsoft.com/office/powerpoint/2010/main" val="1635789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3315" y="676622"/>
            <a:ext cx="9785023" cy="3046988"/>
          </a:xfrm>
          <a:prstGeom prst="rect">
            <a:avLst/>
          </a:prstGeom>
        </p:spPr>
        <p:txBody>
          <a:bodyPr wrap="square">
            <a:spAutoFit/>
          </a:bodyPr>
          <a:lstStyle/>
          <a:p>
            <a:r>
              <a:rPr lang="en-US" sz="3200" dirty="0"/>
              <a:t>SS8G1a. 8 In which two hemispheres is the state of Georgia located? </a:t>
            </a:r>
          </a:p>
          <a:p>
            <a:pPr lvl="1"/>
            <a:r>
              <a:rPr lang="en-US" sz="3200" dirty="0"/>
              <a:t>A)northern and eastern </a:t>
            </a:r>
          </a:p>
          <a:p>
            <a:pPr lvl="1"/>
            <a:r>
              <a:rPr lang="en-US" sz="3200" dirty="0"/>
              <a:t>B)northern and western </a:t>
            </a:r>
          </a:p>
          <a:p>
            <a:pPr lvl="1"/>
            <a:r>
              <a:rPr lang="en-US" sz="3200" dirty="0"/>
              <a:t>C)southern and eastern </a:t>
            </a:r>
          </a:p>
          <a:p>
            <a:pPr lvl="1"/>
            <a:r>
              <a:rPr lang="en-US" sz="3200" dirty="0"/>
              <a:t>D)southern and western </a:t>
            </a:r>
            <a:endParaRPr lang="en-US" sz="3200" dirty="0"/>
          </a:p>
        </p:txBody>
      </p:sp>
    </p:spTree>
    <p:extLst>
      <p:ext uri="{BB962C8B-B14F-4D97-AF65-F5344CB8AC3E}">
        <p14:creationId xmlns:p14="http://schemas.microsoft.com/office/powerpoint/2010/main" val="22318912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2592</Words>
  <Application>Microsoft Office PowerPoint</Application>
  <PresentationFormat>Widescreen</PresentationFormat>
  <Paragraphs>242</Paragraphs>
  <Slides>46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Calibri Light</vt:lpstr>
      <vt:lpstr>PT Sans</vt:lpstr>
      <vt:lpstr>Office Theme</vt:lpstr>
      <vt:lpstr>Unit One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One</dc:title>
  <dc:creator>Miller, Deborah</dc:creator>
  <cp:lastModifiedBy>Miller, Deborah</cp:lastModifiedBy>
  <cp:revision>14</cp:revision>
  <dcterms:created xsi:type="dcterms:W3CDTF">2017-08-09T21:54:46Z</dcterms:created>
  <dcterms:modified xsi:type="dcterms:W3CDTF">2017-08-10T00:02:16Z</dcterms:modified>
</cp:coreProperties>
</file>